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542" r:id="rId2"/>
    <p:sldId id="543" r:id="rId3"/>
    <p:sldId id="544" r:id="rId4"/>
    <p:sldId id="545" r:id="rId5"/>
    <p:sldId id="546" r:id="rId6"/>
    <p:sldId id="550" r:id="rId7"/>
    <p:sldId id="548" r:id="rId8"/>
  </p:sldIdLst>
  <p:sldSz cx="9144000" cy="6858000" type="screen4x3"/>
  <p:notesSz cx="6858000" cy="9144000"/>
  <p:defaultTextStyle>
    <a:defPPr>
      <a:defRPr lang="es-MX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1B59"/>
    <a:srgbClr val="F96F07"/>
    <a:srgbClr val="006600"/>
    <a:srgbClr val="552579"/>
    <a:srgbClr val="3C1A56"/>
    <a:srgbClr val="FFFF99"/>
    <a:srgbClr val="FFFFFF"/>
    <a:srgbClr val="632B8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88" autoAdjust="0"/>
    <p:restoredTop sz="99529" autoAdjust="0"/>
  </p:normalViewPr>
  <p:slideViewPr>
    <p:cSldViewPr>
      <p:cViewPr varScale="1">
        <p:scale>
          <a:sx n="68" d="100"/>
          <a:sy n="68" d="100"/>
        </p:scale>
        <p:origin x="-4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E3E26BF-A3A0-4CD0-82D9-0A6E16FBA558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MX" noProof="0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81AD9F7-D867-4419-B977-350F54EEE4A2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3F333A5-5028-4EB4-8847-CA4B55D45981}" type="slidenum">
              <a:rPr lang="es-ES" sz="1200"/>
              <a:pPr algn="r"/>
              <a:t>7</a:t>
            </a:fld>
            <a:endParaRPr lang="es-ES" sz="1200"/>
          </a:p>
        </p:txBody>
      </p:sp>
      <p:sp>
        <p:nvSpPr>
          <p:cNvPr id="2150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9 Triángulo rectángulo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1 Grupo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6 Forma libre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7 Forma libre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11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E8AACDA-9CA2-4C73-9098-188F4BA00682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12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13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A5D7F4B-F831-4C4A-949A-CDB97249A5B6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CFD33-E3C6-40AB-ADA0-30713AF62B6C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620C2-485E-47F6-B622-4543FD3428BE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31813-1E89-4F97-A975-B793E5727B5C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6261F-62CD-4BB8-986E-A4DE9A9090AB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E7D83-6556-45A6-8E9B-3C364C894A53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E3383-3AD4-42E4-A0F3-45D35A1A0C6D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Cheurón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7 Cheurón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AAE3A6-28F3-43A8-8D8C-F1BCE4CD0C34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D77E31-0C43-45EC-A87B-245CFD2E9BB3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B18749-8AAF-4490-9C17-78776C35820A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24D0D5-276E-46E0-8CBF-60F519629EF2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393484-FF69-43E9-ACB4-777B34650002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8BD72E-54CF-49A8-A38B-C4DEEA36E953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00D553-DAA5-4418-ABCD-3076D3E6D2BD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4D9360-07AF-45D5-8FC6-83CB26DA67D0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9465A-BF2D-4364-BDF0-EB6E62814A75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713AB-291C-425B-8CDA-B1100445EFDD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93D4E2-B83F-407A-8681-2E7F52716971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53E86E-3C59-43D0-8B67-6CD0EBACAA9B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8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11 Cheurón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12 Cheurón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5D5A7D9-B2B9-4551-9F83-087BB360F7F5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12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13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14A7384-AC6E-4813-8F6B-3B56FDF55B8F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3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64C3F7A-FB1D-4724-8F61-B6DCDFAAB77E}" type="datetimeFigureOut">
              <a:rPr lang="es-MX"/>
              <a:pPr>
                <a:defRPr/>
              </a:pPr>
              <a:t>11/10/2010</a:t>
            </a:fld>
            <a:endParaRPr lang="es-MX" dirty="0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s-MX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9AC71F5-0C0D-4675-979E-2C85D7F21395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8" r:id="rId2"/>
    <p:sldLayoutId id="2147483673" r:id="rId3"/>
    <p:sldLayoutId id="2147483674" r:id="rId4"/>
    <p:sldLayoutId id="2147483675" r:id="rId5"/>
    <p:sldLayoutId id="2147483676" r:id="rId6"/>
    <p:sldLayoutId id="2147483669" r:id="rId7"/>
    <p:sldLayoutId id="2147483677" r:id="rId8"/>
    <p:sldLayoutId id="2147483678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96838" y="285750"/>
            <a:ext cx="9001125" cy="14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10" name="9 Rectángulo"/>
          <p:cNvSpPr/>
          <p:nvPr/>
        </p:nvSpPr>
        <p:spPr>
          <a:xfrm>
            <a:off x="142844" y="428604"/>
            <a:ext cx="9001156" cy="1428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18" name="17 CuadroTexto"/>
          <p:cNvSpPr txBox="1">
            <a:spLocks noChangeArrowheads="1"/>
          </p:cNvSpPr>
          <p:nvPr/>
        </p:nvSpPr>
        <p:spPr bwMode="auto">
          <a:xfrm>
            <a:off x="250825" y="3573463"/>
            <a:ext cx="8713788" cy="20240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3600" b="1"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VINCULACION</a:t>
            </a:r>
          </a:p>
          <a:p>
            <a:pPr algn="ctr">
              <a:defRPr/>
            </a:pPr>
            <a:endParaRPr lang="es-MX" b="1"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  <a:p>
            <a:pPr algn="ctr">
              <a:defRPr/>
            </a:pPr>
            <a:r>
              <a:rPr lang="es-MX" sz="3600" b="1"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PRESUPUESTO &lt;-&gt; CONTABILIDAD</a:t>
            </a:r>
          </a:p>
          <a:p>
            <a:pPr algn="ctr">
              <a:defRPr/>
            </a:pPr>
            <a:endParaRPr lang="es-MX" sz="3600" b="1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500043"/>
            <a:ext cx="1357308" cy="1648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4343" name="Picture 5" descr="Dibujo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692150"/>
            <a:ext cx="38163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68413"/>
            <a:ext cx="3132138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62625"/>
            <a:ext cx="91440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Rectangle 16"/>
          <p:cNvSpPr>
            <a:spLocks noChangeArrowheads="1"/>
          </p:cNvSpPr>
          <p:nvPr/>
        </p:nvSpPr>
        <p:spPr bwMode="auto">
          <a:xfrm>
            <a:off x="5580063" y="5438775"/>
            <a:ext cx="3240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7" rIns="91432" bIns="45717">
            <a:spAutoFit/>
          </a:bodyPr>
          <a:lstStyle/>
          <a:p>
            <a:r>
              <a:rPr lang="es-MX" b="1" i="1"/>
              <a:t>C.P. Tomás Flores Aradillas</a:t>
            </a:r>
            <a:endParaRPr lang="es-ES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14678" y="214290"/>
            <a:ext cx="5657832" cy="85725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MX" sz="2000" dirty="0" smtClean="0"/>
              <a:t>Vinculación presupuesto-contabilidad</a:t>
            </a:r>
            <a:br>
              <a:rPr lang="es-MX" sz="2000" dirty="0" smtClean="0"/>
            </a:br>
            <a:r>
              <a:rPr lang="es-MX" sz="2000" dirty="0" smtClean="0"/>
              <a:t>Clasificadores Presupuestarios</a:t>
            </a:r>
            <a:endParaRPr lang="es-ES" sz="2000" dirty="0" smtClean="0"/>
          </a:p>
        </p:txBody>
      </p:sp>
      <p:graphicFrame>
        <p:nvGraphicFramePr>
          <p:cNvPr id="60419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179388" y="1341438"/>
          <a:ext cx="1976437" cy="5181600"/>
        </p:xfrm>
        <a:graphic>
          <a:graphicData uri="http://schemas.openxmlformats.org/drawingml/2006/table">
            <a:tbl>
              <a:tblPr/>
              <a:tblGrid>
                <a:gridCol w="1976437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Ingresos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Por Rubro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  <a:tr h="4008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1 Impuestos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3 Contrib.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4 Derechos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5 Productos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6 Aprovech.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7 Ventas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8 Particip.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9 Transf.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0 Deuda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Remanente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0427" name="Group 11"/>
          <p:cNvGraphicFramePr>
            <a:graphicFrameLocks noGrp="1"/>
          </p:cNvGraphicFramePr>
          <p:nvPr/>
        </p:nvGraphicFramePr>
        <p:xfrm>
          <a:off x="7019925" y="1268413"/>
          <a:ext cx="1944688" cy="5194300"/>
        </p:xfrm>
        <a:graphic>
          <a:graphicData uri="http://schemas.openxmlformats.org/drawingml/2006/table">
            <a:tbl>
              <a:tblPr/>
              <a:tblGrid>
                <a:gridCol w="1944688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Egresos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Por Objeto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  <a:tr h="4008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1000 Serv.Pers.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2000 Mat. y Sum.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3000 Sev. Grales.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4000 Transf.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5000 Bienes M e 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6000 Inv. Pública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9000 Deuda Pub.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35" name="AutoShape 19"/>
          <p:cNvSpPr>
            <a:spLocks noChangeArrowheads="1"/>
          </p:cNvSpPr>
          <p:nvPr/>
        </p:nvSpPr>
        <p:spPr bwMode="auto">
          <a:xfrm>
            <a:off x="3644900" y="1368425"/>
            <a:ext cx="2212975" cy="50641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dirty="0">
                <a:latin typeface="+mn-lt"/>
              </a:rPr>
              <a:t>1 Activo</a:t>
            </a:r>
            <a:endParaRPr lang="es-ES" sz="2400" dirty="0">
              <a:latin typeface="+mn-lt"/>
            </a:endParaRPr>
          </a:p>
        </p:txBody>
      </p:sp>
      <p:sp>
        <p:nvSpPr>
          <p:cNvPr id="60436" name="AutoShape 20"/>
          <p:cNvSpPr>
            <a:spLocks noChangeArrowheads="1"/>
          </p:cNvSpPr>
          <p:nvPr/>
        </p:nvSpPr>
        <p:spPr bwMode="auto">
          <a:xfrm>
            <a:off x="3644900" y="2243138"/>
            <a:ext cx="2212975" cy="50641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dirty="0">
                <a:latin typeface="+mn-lt"/>
              </a:rPr>
              <a:t>2 Pasivo</a:t>
            </a:r>
            <a:endParaRPr lang="es-ES" sz="2400" dirty="0">
              <a:latin typeface="+mn-lt"/>
            </a:endParaRPr>
          </a:p>
        </p:txBody>
      </p:sp>
      <p:sp>
        <p:nvSpPr>
          <p:cNvPr id="60437" name="AutoShape 21"/>
          <p:cNvSpPr>
            <a:spLocks noChangeArrowheads="1"/>
          </p:cNvSpPr>
          <p:nvPr/>
        </p:nvSpPr>
        <p:spPr bwMode="auto">
          <a:xfrm>
            <a:off x="3635375" y="3068638"/>
            <a:ext cx="2232025" cy="50641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>
                <a:latin typeface="+mn-lt"/>
              </a:rPr>
              <a:t>3 Patrimonio</a:t>
            </a:r>
            <a:endParaRPr lang="es-ES" sz="2400">
              <a:latin typeface="+mn-lt"/>
            </a:endParaRPr>
          </a:p>
        </p:txBody>
      </p:sp>
      <p:sp>
        <p:nvSpPr>
          <p:cNvPr id="60438" name="AutoShape 22"/>
          <p:cNvSpPr>
            <a:spLocks noChangeArrowheads="1"/>
          </p:cNvSpPr>
          <p:nvPr/>
        </p:nvSpPr>
        <p:spPr bwMode="auto">
          <a:xfrm>
            <a:off x="3654425" y="4424363"/>
            <a:ext cx="2212975" cy="5064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>
                <a:latin typeface="+mn-lt"/>
              </a:rPr>
              <a:t>4 Ingreso</a:t>
            </a:r>
            <a:endParaRPr lang="es-ES" sz="2400">
              <a:latin typeface="+mn-lt"/>
            </a:endParaRPr>
          </a:p>
        </p:txBody>
      </p:sp>
      <p:sp>
        <p:nvSpPr>
          <p:cNvPr id="60439" name="AutoShape 23"/>
          <p:cNvSpPr>
            <a:spLocks noChangeArrowheads="1"/>
          </p:cNvSpPr>
          <p:nvPr/>
        </p:nvSpPr>
        <p:spPr bwMode="auto">
          <a:xfrm>
            <a:off x="3654425" y="5299075"/>
            <a:ext cx="2212975" cy="5064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>
                <a:latin typeface="+mn-lt"/>
              </a:rPr>
              <a:t>5 Gasto</a:t>
            </a:r>
            <a:endParaRPr lang="es-ES" sz="2400">
              <a:latin typeface="+mn-lt"/>
            </a:endParaRPr>
          </a:p>
        </p:txBody>
      </p:sp>
      <p:sp>
        <p:nvSpPr>
          <p:cNvPr id="60440" name="AutoShape 24"/>
          <p:cNvSpPr>
            <a:spLocks/>
          </p:cNvSpPr>
          <p:nvPr/>
        </p:nvSpPr>
        <p:spPr bwMode="auto">
          <a:xfrm>
            <a:off x="2339975" y="2205038"/>
            <a:ext cx="431800" cy="2592387"/>
          </a:xfrm>
          <a:prstGeom prst="rightBrace">
            <a:avLst>
              <a:gd name="adj1" fmla="val 50031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sp>
        <p:nvSpPr>
          <p:cNvPr id="60441" name="AutoShape 25"/>
          <p:cNvSpPr>
            <a:spLocks/>
          </p:cNvSpPr>
          <p:nvPr/>
        </p:nvSpPr>
        <p:spPr bwMode="auto">
          <a:xfrm>
            <a:off x="2339975" y="5084763"/>
            <a:ext cx="431800" cy="649287"/>
          </a:xfrm>
          <a:prstGeom prst="rightBrace">
            <a:avLst>
              <a:gd name="adj1" fmla="val 12531"/>
              <a:gd name="adj2" fmla="val 50000"/>
            </a:avLst>
          </a:prstGeom>
          <a:noFill/>
          <a:ln w="28575">
            <a:solidFill>
              <a:srgbClr val="FC100A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sp>
        <p:nvSpPr>
          <p:cNvPr id="60442" name="AutoShape 26"/>
          <p:cNvSpPr>
            <a:spLocks/>
          </p:cNvSpPr>
          <p:nvPr/>
        </p:nvSpPr>
        <p:spPr bwMode="auto">
          <a:xfrm>
            <a:off x="2339975" y="5803900"/>
            <a:ext cx="431800" cy="649288"/>
          </a:xfrm>
          <a:prstGeom prst="rightBrace">
            <a:avLst>
              <a:gd name="adj1" fmla="val 12531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sp>
        <p:nvSpPr>
          <p:cNvPr id="60443" name="AutoShape 27"/>
          <p:cNvSpPr>
            <a:spLocks/>
          </p:cNvSpPr>
          <p:nvPr/>
        </p:nvSpPr>
        <p:spPr bwMode="auto">
          <a:xfrm flipH="1">
            <a:off x="6516688" y="2349500"/>
            <a:ext cx="431800" cy="2016125"/>
          </a:xfrm>
          <a:prstGeom prst="rightBrace">
            <a:avLst>
              <a:gd name="adj1" fmla="val 38909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sp>
        <p:nvSpPr>
          <p:cNvPr id="60444" name="AutoShape 28"/>
          <p:cNvSpPr>
            <a:spLocks/>
          </p:cNvSpPr>
          <p:nvPr/>
        </p:nvSpPr>
        <p:spPr bwMode="auto">
          <a:xfrm flipH="1">
            <a:off x="6516688" y="4722813"/>
            <a:ext cx="431800" cy="866775"/>
          </a:xfrm>
          <a:prstGeom prst="rightBrace">
            <a:avLst>
              <a:gd name="adj1" fmla="val 16728"/>
              <a:gd name="adj2" fmla="val 50000"/>
            </a:avLst>
          </a:prstGeom>
          <a:noFill/>
          <a:ln w="28575">
            <a:solidFill>
              <a:srgbClr val="FC100A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sp>
        <p:nvSpPr>
          <p:cNvPr id="60445" name="AutoShape 29"/>
          <p:cNvSpPr>
            <a:spLocks/>
          </p:cNvSpPr>
          <p:nvPr/>
        </p:nvSpPr>
        <p:spPr bwMode="auto">
          <a:xfrm flipH="1">
            <a:off x="6516688" y="5803900"/>
            <a:ext cx="431800" cy="649288"/>
          </a:xfrm>
          <a:prstGeom prst="rightBrace">
            <a:avLst>
              <a:gd name="adj1" fmla="val 12531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cxnSp>
        <p:nvCxnSpPr>
          <p:cNvPr id="60446" name="AutoShape 30"/>
          <p:cNvCxnSpPr>
            <a:cxnSpLocks noChangeShapeType="1"/>
            <a:stCxn id="60440" idx="1"/>
            <a:endCxn id="60438" idx="1"/>
          </p:cNvCxnSpPr>
          <p:nvPr/>
        </p:nvCxnSpPr>
        <p:spPr bwMode="auto">
          <a:xfrm>
            <a:off x="2786063" y="3502025"/>
            <a:ext cx="868362" cy="1176338"/>
          </a:xfrm>
          <a:prstGeom prst="bentConnector3">
            <a:avLst>
              <a:gd name="adj1" fmla="val 49176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60447" name="AutoShape 31"/>
          <p:cNvCxnSpPr>
            <a:cxnSpLocks noChangeShapeType="1"/>
            <a:stCxn id="60441" idx="1"/>
            <a:endCxn id="60436" idx="1"/>
          </p:cNvCxnSpPr>
          <p:nvPr/>
        </p:nvCxnSpPr>
        <p:spPr bwMode="auto">
          <a:xfrm flipV="1">
            <a:off x="2786063" y="2497138"/>
            <a:ext cx="858837" cy="2913062"/>
          </a:xfrm>
          <a:prstGeom prst="bentConnector3">
            <a:avLst>
              <a:gd name="adj1" fmla="val 23843"/>
            </a:avLst>
          </a:prstGeom>
          <a:noFill/>
          <a:ln w="28575">
            <a:solidFill>
              <a:srgbClr val="FC100A"/>
            </a:solidFill>
            <a:miter lim="800000"/>
            <a:headEnd/>
            <a:tailEnd type="triangle" w="med" len="med"/>
          </a:ln>
        </p:spPr>
      </p:cxnSp>
      <p:cxnSp>
        <p:nvCxnSpPr>
          <p:cNvPr id="60448" name="AutoShape 32"/>
          <p:cNvCxnSpPr>
            <a:cxnSpLocks noChangeShapeType="1"/>
            <a:stCxn id="60442" idx="1"/>
            <a:endCxn id="60437" idx="1"/>
          </p:cNvCxnSpPr>
          <p:nvPr/>
        </p:nvCxnSpPr>
        <p:spPr bwMode="auto">
          <a:xfrm flipV="1">
            <a:off x="2786063" y="3322638"/>
            <a:ext cx="849312" cy="2806700"/>
          </a:xfrm>
          <a:prstGeom prst="bentConnector3">
            <a:avLst>
              <a:gd name="adj1" fmla="val 2426"/>
            </a:avLst>
          </a:prstGeom>
          <a:noFill/>
          <a:ln w="28575">
            <a:solidFill>
              <a:schemeClr val="accent2"/>
            </a:solidFill>
            <a:miter lim="800000"/>
            <a:headEnd/>
            <a:tailEnd type="triangle" w="med" len="med"/>
          </a:ln>
        </p:spPr>
      </p:cxnSp>
      <p:cxnSp>
        <p:nvCxnSpPr>
          <p:cNvPr id="60449" name="AutoShape 33"/>
          <p:cNvCxnSpPr>
            <a:cxnSpLocks noChangeShapeType="1"/>
            <a:stCxn id="60443" idx="1"/>
            <a:endCxn id="60439" idx="3"/>
          </p:cNvCxnSpPr>
          <p:nvPr/>
        </p:nvCxnSpPr>
        <p:spPr bwMode="auto">
          <a:xfrm rot="10800000" flipV="1">
            <a:off x="5867400" y="3357563"/>
            <a:ext cx="635000" cy="2195512"/>
          </a:xfrm>
          <a:prstGeom prst="bentConnector3">
            <a:avLst>
              <a:gd name="adj1" fmla="val 4875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60450" name="AutoShape 34"/>
          <p:cNvCxnSpPr>
            <a:cxnSpLocks noChangeShapeType="1"/>
            <a:stCxn id="60444" idx="1"/>
            <a:endCxn id="60435" idx="3"/>
          </p:cNvCxnSpPr>
          <p:nvPr/>
        </p:nvCxnSpPr>
        <p:spPr bwMode="auto">
          <a:xfrm rot="10800000">
            <a:off x="5857875" y="1622425"/>
            <a:ext cx="644525" cy="3533775"/>
          </a:xfrm>
          <a:prstGeom prst="bentConnector3">
            <a:avLst>
              <a:gd name="adj1" fmla="val 33250"/>
            </a:avLst>
          </a:prstGeom>
          <a:noFill/>
          <a:ln w="28575">
            <a:solidFill>
              <a:srgbClr val="FC100A"/>
            </a:solidFill>
            <a:miter lim="800000"/>
            <a:headEnd/>
            <a:tailEnd type="triangle" w="med" len="med"/>
          </a:ln>
        </p:spPr>
      </p:cxnSp>
      <p:cxnSp>
        <p:nvCxnSpPr>
          <p:cNvPr id="60451" name="AutoShape 35"/>
          <p:cNvCxnSpPr>
            <a:cxnSpLocks noChangeShapeType="1"/>
            <a:stCxn id="60445" idx="1"/>
            <a:endCxn id="60436" idx="3"/>
          </p:cNvCxnSpPr>
          <p:nvPr/>
        </p:nvCxnSpPr>
        <p:spPr bwMode="auto">
          <a:xfrm rot="10800000">
            <a:off x="5857875" y="2497138"/>
            <a:ext cx="644525" cy="3630612"/>
          </a:xfrm>
          <a:prstGeom prst="bentConnector3">
            <a:avLst>
              <a:gd name="adj1" fmla="val 5662"/>
            </a:avLst>
          </a:prstGeom>
          <a:noFill/>
          <a:ln w="28575">
            <a:solidFill>
              <a:schemeClr val="accent2"/>
            </a:solidFill>
            <a:miter lim="800000"/>
            <a:headEnd/>
            <a:tailEnd type="triangle" w="med" len="med"/>
          </a:ln>
        </p:spPr>
      </p:cxnSp>
      <p:cxnSp>
        <p:nvCxnSpPr>
          <p:cNvPr id="60452" name="AutoShape 36"/>
          <p:cNvCxnSpPr>
            <a:cxnSpLocks noChangeShapeType="1"/>
            <a:stCxn id="60445" idx="1"/>
            <a:endCxn id="60439" idx="3"/>
          </p:cNvCxnSpPr>
          <p:nvPr/>
        </p:nvCxnSpPr>
        <p:spPr bwMode="auto">
          <a:xfrm rot="10800000">
            <a:off x="5867400" y="5553075"/>
            <a:ext cx="635000" cy="574675"/>
          </a:xfrm>
          <a:prstGeom prst="bentConnector3">
            <a:avLst>
              <a:gd name="adj1" fmla="val 4875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pic>
        <p:nvPicPr>
          <p:cNvPr id="153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5" grpId="0" animBg="1"/>
      <p:bldP spid="60436" grpId="0" animBg="1"/>
      <p:bldP spid="60437" grpId="0" animBg="1"/>
      <p:bldP spid="60438" grpId="0" animBg="1"/>
      <p:bldP spid="60439" grpId="0" animBg="1"/>
      <p:bldP spid="60440" grpId="0" animBg="1"/>
      <p:bldP spid="60441" grpId="0" animBg="1"/>
      <p:bldP spid="60442" grpId="0" animBg="1"/>
      <p:bldP spid="60443" grpId="0" animBg="1"/>
      <p:bldP spid="60444" grpId="0" animBg="1"/>
      <p:bldP spid="604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488" y="0"/>
            <a:ext cx="5800708" cy="100010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MX" sz="1800" dirty="0" smtClean="0"/>
              <a:t>Vinculación presupuesto-contabilidad</a:t>
            </a:r>
            <a:br>
              <a:rPr lang="es-MX" sz="1800" dirty="0" smtClean="0"/>
            </a:br>
            <a:r>
              <a:rPr lang="es-MX" sz="1800" dirty="0" smtClean="0"/>
              <a:t>con los Momentos Contables del Ingreso y Momentos Contables </a:t>
            </a:r>
            <a:r>
              <a:rPr lang="es-MX" sz="1800" smtClean="0"/>
              <a:t>del Egreso</a:t>
            </a:r>
            <a:endParaRPr lang="es-ES" sz="1800" dirty="0" smtClean="0"/>
          </a:p>
        </p:txBody>
      </p:sp>
      <p:graphicFrame>
        <p:nvGraphicFramePr>
          <p:cNvPr id="61443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179388" y="1341438"/>
          <a:ext cx="2336800" cy="4813300"/>
        </p:xfrm>
        <a:graphic>
          <a:graphicData uri="http://schemas.openxmlformats.org/drawingml/2006/table">
            <a:tbl>
              <a:tblPr/>
              <a:tblGrid>
                <a:gridCol w="1704975"/>
                <a:gridCol w="385762"/>
                <a:gridCol w="246063"/>
              </a:tblGrid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JuneBold" pitchFamily="50" charset="0"/>
                        </a:rPr>
                        <a:t>Ingresos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NewJuneBold" pitchFamily="50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NewJuneBold" pitchFamily="50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Estimado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Modificado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Devengado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Recaudado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Ejecutado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Por Ejecutar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1507" name="Group 67"/>
          <p:cNvGraphicFramePr>
            <a:graphicFrameLocks noGrp="1"/>
          </p:cNvGraphicFramePr>
          <p:nvPr>
            <p:ph sz="half" idx="4294967295"/>
          </p:nvPr>
        </p:nvGraphicFramePr>
        <p:xfrm>
          <a:off x="6407150" y="1341438"/>
          <a:ext cx="2338388" cy="4813300"/>
        </p:xfrm>
        <a:graphic>
          <a:graphicData uri="http://schemas.openxmlformats.org/drawingml/2006/table">
            <a:tbl>
              <a:tblPr/>
              <a:tblGrid>
                <a:gridCol w="236538"/>
                <a:gridCol w="1738312"/>
                <a:gridCol w="363538"/>
              </a:tblGrid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NewJuneBold" pitchFamily="50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JuneBold" pitchFamily="50" charset="0"/>
                        </a:rPr>
                        <a:t>Gastos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NewJuneBold" pitchFamily="50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Aprobado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Modificado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Comprometido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Devengado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Ejercido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Pagado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Total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rensa-Roman" pitchFamily="34" charset="0"/>
                        </a:rPr>
                        <a:t>Por Ejercer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rensa-Roman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61575" name="AutoShape 135"/>
          <p:cNvSpPr>
            <a:spLocks noChangeArrowheads="1"/>
          </p:cNvSpPr>
          <p:nvPr/>
        </p:nvSpPr>
        <p:spPr bwMode="auto">
          <a:xfrm>
            <a:off x="3219450" y="2314575"/>
            <a:ext cx="2636838" cy="82708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r>
              <a:rPr lang="es-MX" sz="1400">
                <a:latin typeface="Lucida Sans Unicode" pitchFamily="34" charset="0"/>
              </a:rPr>
              <a:t>------- 1 -------</a:t>
            </a:r>
          </a:p>
          <a:p>
            <a:r>
              <a:rPr lang="es-MX" sz="1400">
                <a:latin typeface="Lucida Sans Unicode" pitchFamily="34" charset="0"/>
              </a:rPr>
              <a:t>1122 Cuentas x Cobrar</a:t>
            </a:r>
          </a:p>
          <a:p>
            <a:r>
              <a:rPr lang="es-MX" sz="1400">
                <a:latin typeface="Lucida Sans Unicode" pitchFamily="34" charset="0"/>
              </a:rPr>
              <a:t>     4221 Ingreso (Pasivo)</a:t>
            </a:r>
            <a:endParaRPr lang="es-ES" sz="1400">
              <a:latin typeface="Lucida Sans Unicode" pitchFamily="34" charset="0"/>
            </a:endParaRPr>
          </a:p>
        </p:txBody>
      </p:sp>
      <p:sp>
        <p:nvSpPr>
          <p:cNvPr id="61576" name="AutoShape 136"/>
          <p:cNvSpPr>
            <a:spLocks noChangeArrowheads="1"/>
          </p:cNvSpPr>
          <p:nvPr/>
        </p:nvSpPr>
        <p:spPr bwMode="auto">
          <a:xfrm>
            <a:off x="3213100" y="3322638"/>
            <a:ext cx="2644775" cy="82708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C100A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r>
              <a:rPr lang="es-MX" sz="1400">
                <a:latin typeface="Lucida Sans Unicode" pitchFamily="34" charset="0"/>
              </a:rPr>
              <a:t>------- 2 -------</a:t>
            </a:r>
          </a:p>
          <a:p>
            <a:r>
              <a:rPr lang="es-MX" sz="1400">
                <a:latin typeface="Lucida Sans Unicode" pitchFamily="34" charset="0"/>
              </a:rPr>
              <a:t>1112 Bancos</a:t>
            </a:r>
          </a:p>
          <a:p>
            <a:r>
              <a:rPr lang="es-MX" sz="1400">
                <a:latin typeface="Lucida Sans Unicode" pitchFamily="34" charset="0"/>
              </a:rPr>
              <a:t>     1122 Cuentas x Cobrar</a:t>
            </a:r>
          </a:p>
        </p:txBody>
      </p:sp>
      <p:sp>
        <p:nvSpPr>
          <p:cNvPr id="61577" name="AutoShape 137"/>
          <p:cNvSpPr>
            <a:spLocks noChangeArrowheads="1"/>
          </p:cNvSpPr>
          <p:nvPr/>
        </p:nvSpPr>
        <p:spPr bwMode="auto">
          <a:xfrm>
            <a:off x="3219450" y="4330700"/>
            <a:ext cx="2638425" cy="82708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r>
              <a:rPr lang="es-MX" sz="1400">
                <a:latin typeface="Lucida Sans Unicode" pitchFamily="34" charset="0"/>
              </a:rPr>
              <a:t>------- 3 -------</a:t>
            </a:r>
          </a:p>
          <a:p>
            <a:r>
              <a:rPr lang="es-MX" sz="1400">
                <a:latin typeface="Lucida Sans Unicode" pitchFamily="34" charset="0"/>
              </a:rPr>
              <a:t>5220 Gasto (Act./Pasivo)</a:t>
            </a:r>
          </a:p>
          <a:p>
            <a:r>
              <a:rPr lang="es-MX" sz="1400">
                <a:latin typeface="Lucida Sans Unicode" pitchFamily="34" charset="0"/>
              </a:rPr>
              <a:t>     2115 Cuentas x Pagar</a:t>
            </a:r>
            <a:endParaRPr lang="es-ES" sz="1400">
              <a:latin typeface="Lucida Sans Unicode" pitchFamily="34" charset="0"/>
            </a:endParaRPr>
          </a:p>
        </p:txBody>
      </p:sp>
      <p:sp>
        <p:nvSpPr>
          <p:cNvPr id="61578" name="AutoShape 138"/>
          <p:cNvSpPr>
            <a:spLocks noChangeArrowheads="1"/>
          </p:cNvSpPr>
          <p:nvPr/>
        </p:nvSpPr>
        <p:spPr bwMode="auto">
          <a:xfrm>
            <a:off x="3213100" y="5294313"/>
            <a:ext cx="2644775" cy="82708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45AB21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r>
              <a:rPr lang="es-MX" sz="1400">
                <a:latin typeface="Lucida Sans Unicode" pitchFamily="34" charset="0"/>
              </a:rPr>
              <a:t>------- 4 -------</a:t>
            </a:r>
          </a:p>
          <a:p>
            <a:r>
              <a:rPr lang="es-MX" sz="1400">
                <a:latin typeface="Lucida Sans Unicode" pitchFamily="34" charset="0"/>
              </a:rPr>
              <a:t>2115 Cuentas por Pagar</a:t>
            </a:r>
          </a:p>
          <a:p>
            <a:r>
              <a:rPr lang="es-MX" sz="1400">
                <a:latin typeface="Lucida Sans Unicode" pitchFamily="34" charset="0"/>
              </a:rPr>
              <a:t>     1112 Bancos</a:t>
            </a:r>
          </a:p>
        </p:txBody>
      </p:sp>
      <p:sp>
        <p:nvSpPr>
          <p:cNvPr id="61579" name="AutoShape 139"/>
          <p:cNvSpPr>
            <a:spLocks noChangeArrowheads="1"/>
          </p:cNvSpPr>
          <p:nvPr/>
        </p:nvSpPr>
        <p:spPr bwMode="auto">
          <a:xfrm>
            <a:off x="179388" y="3500438"/>
            <a:ext cx="2376487" cy="360362"/>
          </a:xfrm>
          <a:prstGeom prst="roundRect">
            <a:avLst>
              <a:gd name="adj" fmla="val 16667"/>
            </a:avLst>
          </a:prstGeom>
          <a:noFill/>
          <a:ln w="3175" algn="ctr">
            <a:solidFill>
              <a:schemeClr val="tx1"/>
            </a:solidFill>
            <a:prstDash val="lgDashDotDot"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sp>
        <p:nvSpPr>
          <p:cNvPr id="61580" name="AutoShape 140"/>
          <p:cNvSpPr>
            <a:spLocks noChangeArrowheads="1"/>
          </p:cNvSpPr>
          <p:nvPr/>
        </p:nvSpPr>
        <p:spPr bwMode="auto">
          <a:xfrm>
            <a:off x="179388" y="4652963"/>
            <a:ext cx="2376487" cy="288925"/>
          </a:xfrm>
          <a:prstGeom prst="roundRect">
            <a:avLst>
              <a:gd name="adj" fmla="val 16667"/>
            </a:avLst>
          </a:prstGeom>
          <a:noFill/>
          <a:ln w="3175" algn="ctr">
            <a:solidFill>
              <a:srgbClr val="FC100A"/>
            </a:solidFill>
            <a:prstDash val="lgDashDotDot"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sp>
        <p:nvSpPr>
          <p:cNvPr id="61581" name="AutoShape 141"/>
          <p:cNvSpPr>
            <a:spLocks noChangeArrowheads="1"/>
          </p:cNvSpPr>
          <p:nvPr/>
        </p:nvSpPr>
        <p:spPr bwMode="auto">
          <a:xfrm>
            <a:off x="6516688" y="3932238"/>
            <a:ext cx="2376487" cy="288925"/>
          </a:xfrm>
          <a:prstGeom prst="roundRect">
            <a:avLst>
              <a:gd name="adj" fmla="val 16667"/>
            </a:avLst>
          </a:prstGeom>
          <a:noFill/>
          <a:ln w="3175" algn="ctr">
            <a:solidFill>
              <a:schemeClr val="accent2"/>
            </a:solidFill>
            <a:prstDash val="lgDashDotDot"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sp>
        <p:nvSpPr>
          <p:cNvPr id="61582" name="AutoShape 142"/>
          <p:cNvSpPr>
            <a:spLocks noChangeArrowheads="1"/>
          </p:cNvSpPr>
          <p:nvPr/>
        </p:nvSpPr>
        <p:spPr bwMode="auto">
          <a:xfrm>
            <a:off x="6516688" y="4724400"/>
            <a:ext cx="2376487" cy="287338"/>
          </a:xfrm>
          <a:prstGeom prst="roundRect">
            <a:avLst>
              <a:gd name="adj" fmla="val 16667"/>
            </a:avLst>
          </a:prstGeom>
          <a:noFill/>
          <a:ln w="3175" algn="ctr">
            <a:solidFill>
              <a:srgbClr val="45AB21"/>
            </a:solidFill>
            <a:prstDash val="lgDashDotDot"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endParaRPr lang="es-ES">
              <a:latin typeface="Lucida Sans Unicode" pitchFamily="34" charset="0"/>
            </a:endParaRPr>
          </a:p>
        </p:txBody>
      </p:sp>
      <p:cxnSp>
        <p:nvCxnSpPr>
          <p:cNvPr id="61583" name="AutoShape 143"/>
          <p:cNvCxnSpPr>
            <a:cxnSpLocks noChangeShapeType="1"/>
            <a:stCxn id="61579" idx="3"/>
            <a:endCxn id="61575" idx="1"/>
          </p:cNvCxnSpPr>
          <p:nvPr/>
        </p:nvCxnSpPr>
        <p:spPr bwMode="auto">
          <a:xfrm flipV="1">
            <a:off x="2555875" y="2728913"/>
            <a:ext cx="649288" cy="952500"/>
          </a:xfrm>
          <a:prstGeom prst="bentConnector3">
            <a:avLst>
              <a:gd name="adj1" fmla="val 50856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61584" name="AutoShape 144"/>
          <p:cNvCxnSpPr>
            <a:cxnSpLocks noChangeShapeType="1"/>
            <a:stCxn id="61580" idx="3"/>
            <a:endCxn id="61576" idx="1"/>
          </p:cNvCxnSpPr>
          <p:nvPr/>
        </p:nvCxnSpPr>
        <p:spPr bwMode="auto">
          <a:xfrm flipV="1">
            <a:off x="2555875" y="3736975"/>
            <a:ext cx="642938" cy="1060450"/>
          </a:xfrm>
          <a:prstGeom prst="bentConnector3">
            <a:avLst>
              <a:gd name="adj1" fmla="val 50866"/>
            </a:avLst>
          </a:prstGeom>
          <a:noFill/>
          <a:ln w="28575">
            <a:solidFill>
              <a:srgbClr val="FC100A"/>
            </a:solidFill>
            <a:miter lim="800000"/>
            <a:headEnd/>
            <a:tailEnd type="triangle" w="med" len="med"/>
          </a:ln>
        </p:spPr>
      </p:cxnSp>
      <p:cxnSp>
        <p:nvCxnSpPr>
          <p:cNvPr id="61585" name="AutoShape 145"/>
          <p:cNvCxnSpPr>
            <a:cxnSpLocks noChangeShapeType="1"/>
            <a:stCxn id="61581" idx="1"/>
            <a:endCxn id="61577" idx="3"/>
          </p:cNvCxnSpPr>
          <p:nvPr/>
        </p:nvCxnSpPr>
        <p:spPr bwMode="auto">
          <a:xfrm rot="10800000" flipV="1">
            <a:off x="5872163" y="4076700"/>
            <a:ext cx="644525" cy="668338"/>
          </a:xfrm>
          <a:prstGeom prst="bentConnector3">
            <a:avLst>
              <a:gd name="adj1" fmla="val 50986"/>
            </a:avLst>
          </a:prstGeom>
          <a:noFill/>
          <a:ln w="28575">
            <a:solidFill>
              <a:schemeClr val="accent2"/>
            </a:solidFill>
            <a:miter lim="800000"/>
            <a:headEnd/>
            <a:tailEnd type="triangle" w="med" len="med"/>
          </a:ln>
        </p:spPr>
      </p:cxnSp>
      <p:cxnSp>
        <p:nvCxnSpPr>
          <p:cNvPr id="61586" name="AutoShape 146"/>
          <p:cNvCxnSpPr>
            <a:cxnSpLocks noChangeShapeType="1"/>
            <a:stCxn id="61582" idx="1"/>
            <a:endCxn id="61578" idx="3"/>
          </p:cNvCxnSpPr>
          <p:nvPr/>
        </p:nvCxnSpPr>
        <p:spPr bwMode="auto">
          <a:xfrm rot="10800000" flipV="1">
            <a:off x="5872163" y="4868863"/>
            <a:ext cx="644525" cy="839787"/>
          </a:xfrm>
          <a:prstGeom prst="bentConnector3">
            <a:avLst>
              <a:gd name="adj1" fmla="val 50986"/>
            </a:avLst>
          </a:prstGeom>
          <a:noFill/>
          <a:ln w="28575">
            <a:solidFill>
              <a:srgbClr val="45AB21"/>
            </a:solidFill>
            <a:miter lim="800000"/>
            <a:headEnd/>
            <a:tailEnd type="triangle" w="med" len="med"/>
          </a:ln>
        </p:spPr>
      </p:cxnSp>
      <p:pic>
        <p:nvPicPr>
          <p:cNvPr id="16506" name="Picture 9" descr="SFA 2008 trasparente col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2519363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0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5" grpId="0" animBg="1"/>
      <p:bldP spid="61576" grpId="0" animBg="1"/>
      <p:bldP spid="61577" grpId="0" animBg="1"/>
      <p:bldP spid="61578" grpId="0" animBg="1"/>
      <p:bldP spid="61579" grpId="0" animBg="1"/>
      <p:bldP spid="61580" grpId="0" animBg="1"/>
      <p:bldP spid="61581" grpId="0" animBg="1"/>
      <p:bldP spid="6158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86 Tabla"/>
          <p:cNvGraphicFramePr>
            <a:graphicFrameLocks noGrp="1"/>
          </p:cNvGraphicFramePr>
          <p:nvPr/>
        </p:nvGraphicFramePr>
        <p:xfrm>
          <a:off x="0" y="4941888"/>
          <a:ext cx="9017000" cy="1165225"/>
        </p:xfrm>
        <a:graphic>
          <a:graphicData uri="http://schemas.openxmlformats.org/drawingml/2006/table">
            <a:tbl>
              <a:tblPr/>
              <a:tblGrid>
                <a:gridCol w="661969"/>
                <a:gridCol w="899280"/>
                <a:gridCol w="814972"/>
                <a:gridCol w="749399"/>
                <a:gridCol w="1122422"/>
                <a:gridCol w="819798"/>
                <a:gridCol w="652577"/>
                <a:gridCol w="749399"/>
                <a:gridCol w="911770"/>
                <a:gridCol w="886789"/>
                <a:gridCol w="749399"/>
              </a:tblGrid>
              <a:tr h="238426"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PRESUPUESTO AUTORIZADO </a:t>
                      </a:r>
                    </a:p>
                  </a:txBody>
                  <a:tcPr marL="6341" marR="6341" marT="634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COMPROMETIDO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341" marR="6341" marT="63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DEVENGADO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341" marR="6341" marT="63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EJERCIDO</a:t>
                      </a:r>
                    </a:p>
                  </a:txBody>
                  <a:tcPr marL="6341" marR="6341" marT="63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PAGADO</a:t>
                      </a:r>
                    </a:p>
                  </a:txBody>
                  <a:tcPr marL="6341" marR="6341" marT="63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CRÉDITO</a:t>
                      </a:r>
                    </a:p>
                    <a:p>
                      <a:pPr algn="ctr" rtl="0" fontAlgn="ctr"/>
                      <a:r>
                        <a:rPr lang="es-MX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DISPONIBLE 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PARA COMPROMETER (Modificado-Comprometido)</a:t>
                      </a:r>
                    </a:p>
                  </a:txBody>
                  <a:tcPr marL="6341" marR="6341" marT="63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CRÉDITO DISPONIBLE (Modificado -Devengado)</a:t>
                      </a:r>
                    </a:p>
                  </a:txBody>
                  <a:tcPr marL="6341" marR="6341" marT="63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1100" b="1" i="0" u="none" strike="noStrike" dirty="0" smtClean="0">
                          <a:solidFill>
                            <a:schemeClr val="accent2"/>
                          </a:solidFill>
                          <a:latin typeface="Calibri"/>
                        </a:rPr>
                        <a:t>POR</a:t>
                      </a:r>
                    </a:p>
                    <a:p>
                      <a:pPr algn="ctr" rtl="0" fontAlgn="ctr"/>
                      <a:r>
                        <a:rPr lang="es-MX" sz="1100" b="1" i="0" u="none" strike="noStrike" dirty="0" smtClean="0">
                          <a:solidFill>
                            <a:schemeClr val="accent2"/>
                          </a:solidFill>
                          <a:latin typeface="Calibri"/>
                        </a:rPr>
                        <a:t> </a:t>
                      </a:r>
                      <a:r>
                        <a:rPr lang="es-MX" sz="1100" b="1" i="0" u="none" strike="noStrike" dirty="0">
                          <a:solidFill>
                            <a:schemeClr val="accent2"/>
                          </a:solidFill>
                          <a:latin typeface="Calibri"/>
                        </a:rPr>
                        <a:t>EJERCER</a:t>
                      </a:r>
                    </a:p>
                  </a:txBody>
                  <a:tcPr marL="6341" marR="6341" marT="63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516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APROBADO</a:t>
                      </a:r>
                    </a:p>
                  </a:txBody>
                  <a:tcPr marL="6341" marR="6341" marT="63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AMPLIACIONES</a:t>
                      </a:r>
                    </a:p>
                  </a:txBody>
                  <a:tcPr marL="6341" marR="6341" marT="63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REDUCCIONES </a:t>
                      </a:r>
                    </a:p>
                  </a:txBody>
                  <a:tcPr marL="6341" marR="6341" marT="63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MODIFICADO </a:t>
                      </a:r>
                    </a:p>
                  </a:txBody>
                  <a:tcPr marL="6341" marR="6341" marT="634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410898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341" marR="6341" marT="6341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2" name="Text Box 62"/>
          <p:cNvSpPr txBox="1">
            <a:spLocks noChangeArrowheads="1"/>
          </p:cNvSpPr>
          <p:nvPr/>
        </p:nvSpPr>
        <p:spPr bwMode="auto">
          <a:xfrm>
            <a:off x="-107950" y="781050"/>
            <a:ext cx="2484438" cy="461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73050" indent="-273050">
              <a:spcBef>
                <a:spcPct val="65000"/>
              </a:spcBef>
            </a:pPr>
            <a:r>
              <a:rPr lang="es-MX" sz="1200">
                <a:solidFill>
                  <a:srgbClr val="3E1B59"/>
                </a:solidFill>
                <a:latin typeface="Lucida Sans Unicode" pitchFamily="34" charset="0"/>
              </a:rPr>
              <a:t>1.- Presupuesto de Egresos Aprobado  $140</a:t>
            </a:r>
          </a:p>
        </p:txBody>
      </p:sp>
      <p:sp>
        <p:nvSpPr>
          <p:cNvPr id="146" name="145 CuadroTexto"/>
          <p:cNvSpPr txBox="1"/>
          <p:nvPr/>
        </p:nvSpPr>
        <p:spPr>
          <a:xfrm>
            <a:off x="2700338" y="4603750"/>
            <a:ext cx="4354512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ESTADO DEL EJERCICIO DEL PRESUPUESTO</a:t>
            </a:r>
          </a:p>
        </p:txBody>
      </p:sp>
      <p:sp>
        <p:nvSpPr>
          <p:cNvPr id="17459" name="150 CuadroTexto"/>
          <p:cNvSpPr txBox="1">
            <a:spLocks noChangeArrowheads="1"/>
          </p:cNvSpPr>
          <p:nvPr/>
        </p:nvSpPr>
        <p:spPr bwMode="auto">
          <a:xfrm>
            <a:off x="2286000" y="344488"/>
            <a:ext cx="171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8.2.1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Pto de Egresos Aprobado</a:t>
            </a:r>
          </a:p>
        </p:txBody>
      </p:sp>
      <p:sp>
        <p:nvSpPr>
          <p:cNvPr id="152" name="151 CuadroTexto"/>
          <p:cNvSpPr txBox="1"/>
          <p:nvPr/>
        </p:nvSpPr>
        <p:spPr>
          <a:xfrm>
            <a:off x="1085850" y="0"/>
            <a:ext cx="73453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EJERCICIO DEL PRESUPUESTO DEL EGRESO</a:t>
            </a:r>
          </a:p>
        </p:txBody>
      </p:sp>
      <p:grpSp>
        <p:nvGrpSpPr>
          <p:cNvPr id="17461" name="164 Grupo"/>
          <p:cNvGrpSpPr>
            <a:grpSpLocks/>
          </p:cNvGrpSpPr>
          <p:nvPr/>
        </p:nvGrpSpPr>
        <p:grpSpPr bwMode="auto">
          <a:xfrm>
            <a:off x="7643813" y="928688"/>
            <a:ext cx="925512" cy="717550"/>
            <a:chOff x="7643834" y="928670"/>
            <a:chExt cx="925513" cy="717319"/>
          </a:xfrm>
        </p:grpSpPr>
        <p:sp>
          <p:nvSpPr>
            <p:cNvPr id="17568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69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462" name="154 CuadroTexto"/>
          <p:cNvSpPr txBox="1">
            <a:spLocks noChangeArrowheads="1"/>
          </p:cNvSpPr>
          <p:nvPr/>
        </p:nvSpPr>
        <p:spPr bwMode="auto">
          <a:xfrm>
            <a:off x="7215188" y="346075"/>
            <a:ext cx="17145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8.2.4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Pto de Egresos Comprometido</a:t>
            </a:r>
          </a:p>
        </p:txBody>
      </p:sp>
      <p:sp>
        <p:nvSpPr>
          <p:cNvPr id="17463" name="155 CuadroTexto"/>
          <p:cNvSpPr txBox="1">
            <a:spLocks noChangeArrowheads="1"/>
          </p:cNvSpPr>
          <p:nvPr/>
        </p:nvSpPr>
        <p:spPr bwMode="auto">
          <a:xfrm>
            <a:off x="3857625" y="346075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8.2.2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Pto de Egresos</a:t>
            </a:r>
          </a:p>
          <a:p>
            <a:pPr algn="ctr"/>
            <a:r>
              <a:rPr lang="es-MX" sz="1200">
                <a:latin typeface="Lucida Sans Unicode" pitchFamily="34" charset="0"/>
              </a:rPr>
              <a:t> por Ejercer</a:t>
            </a:r>
          </a:p>
        </p:txBody>
      </p:sp>
      <p:sp>
        <p:nvSpPr>
          <p:cNvPr id="17464" name="156 CuadroTexto"/>
          <p:cNvSpPr txBox="1">
            <a:spLocks noChangeArrowheads="1"/>
          </p:cNvSpPr>
          <p:nvPr/>
        </p:nvSpPr>
        <p:spPr bwMode="auto">
          <a:xfrm>
            <a:off x="5500688" y="354013"/>
            <a:ext cx="171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8.2.3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Pto de Egresos Modificado</a:t>
            </a:r>
          </a:p>
        </p:txBody>
      </p:sp>
      <p:sp>
        <p:nvSpPr>
          <p:cNvPr id="161" name="Text Box 62"/>
          <p:cNvSpPr txBox="1">
            <a:spLocks noChangeArrowheads="1"/>
          </p:cNvSpPr>
          <p:nvPr/>
        </p:nvSpPr>
        <p:spPr bwMode="auto">
          <a:xfrm>
            <a:off x="3059113" y="928688"/>
            <a:ext cx="852487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3E1B59"/>
                </a:solidFill>
                <a:latin typeface="Lucida Sans Unicode" pitchFamily="34" charset="0"/>
              </a:rPr>
              <a:t>140 (1</a:t>
            </a:r>
          </a:p>
        </p:txBody>
      </p:sp>
      <p:sp>
        <p:nvSpPr>
          <p:cNvPr id="163" name="Text Box 62"/>
          <p:cNvSpPr txBox="1">
            <a:spLocks noChangeArrowheads="1"/>
          </p:cNvSpPr>
          <p:nvPr/>
        </p:nvSpPr>
        <p:spPr bwMode="auto">
          <a:xfrm>
            <a:off x="-107950" y="1322388"/>
            <a:ext cx="2505075" cy="4619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73050" indent="-273050">
              <a:spcBef>
                <a:spcPct val="65000"/>
              </a:spcBef>
            </a:pPr>
            <a:r>
              <a:rPr lang="es-MX" sz="1200">
                <a:solidFill>
                  <a:srgbClr val="0000FF"/>
                </a:solidFill>
                <a:latin typeface="Lucida Sans Unicode" pitchFamily="34" charset="0"/>
              </a:rPr>
              <a:t>2.- Por la ampliación al presupuesto Aprobado $40</a:t>
            </a:r>
          </a:p>
        </p:txBody>
      </p:sp>
      <p:sp>
        <p:nvSpPr>
          <p:cNvPr id="164" name="Text Box 62"/>
          <p:cNvSpPr txBox="1">
            <a:spLocks noChangeArrowheads="1"/>
          </p:cNvSpPr>
          <p:nvPr/>
        </p:nvSpPr>
        <p:spPr bwMode="auto">
          <a:xfrm>
            <a:off x="3670300" y="930275"/>
            <a:ext cx="100806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3E1B59"/>
                </a:solidFill>
                <a:latin typeface="Lucida Sans Unicode" pitchFamily="34" charset="0"/>
              </a:rPr>
              <a:t>1) 140</a:t>
            </a:r>
          </a:p>
        </p:txBody>
      </p:sp>
      <p:grpSp>
        <p:nvGrpSpPr>
          <p:cNvPr id="17468" name="165 Grupo"/>
          <p:cNvGrpSpPr>
            <a:grpSpLocks/>
          </p:cNvGrpSpPr>
          <p:nvPr/>
        </p:nvGrpSpPr>
        <p:grpSpPr bwMode="auto">
          <a:xfrm>
            <a:off x="2643188" y="928688"/>
            <a:ext cx="925512" cy="717550"/>
            <a:chOff x="7643834" y="928670"/>
            <a:chExt cx="925513" cy="717319"/>
          </a:xfrm>
        </p:grpSpPr>
        <p:sp>
          <p:nvSpPr>
            <p:cNvPr id="17566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67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469" name="168 Grupo"/>
          <p:cNvGrpSpPr>
            <a:grpSpLocks/>
          </p:cNvGrpSpPr>
          <p:nvPr/>
        </p:nvGrpSpPr>
        <p:grpSpPr bwMode="auto">
          <a:xfrm>
            <a:off x="4214813" y="928688"/>
            <a:ext cx="925512" cy="717550"/>
            <a:chOff x="7643834" y="928670"/>
            <a:chExt cx="925513" cy="717319"/>
          </a:xfrm>
        </p:grpSpPr>
        <p:sp>
          <p:nvSpPr>
            <p:cNvPr id="17564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65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470" name="171 Grupo"/>
          <p:cNvGrpSpPr>
            <a:grpSpLocks/>
          </p:cNvGrpSpPr>
          <p:nvPr/>
        </p:nvGrpSpPr>
        <p:grpSpPr bwMode="auto">
          <a:xfrm>
            <a:off x="5929313" y="928688"/>
            <a:ext cx="925512" cy="717550"/>
            <a:chOff x="7643834" y="928670"/>
            <a:chExt cx="925513" cy="717319"/>
          </a:xfrm>
        </p:grpSpPr>
        <p:sp>
          <p:nvSpPr>
            <p:cNvPr id="17562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63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471" name="174 Grupo"/>
          <p:cNvGrpSpPr>
            <a:grpSpLocks/>
          </p:cNvGrpSpPr>
          <p:nvPr/>
        </p:nvGrpSpPr>
        <p:grpSpPr bwMode="auto">
          <a:xfrm>
            <a:off x="2660650" y="2292350"/>
            <a:ext cx="925513" cy="717550"/>
            <a:chOff x="7643834" y="928670"/>
            <a:chExt cx="925513" cy="717319"/>
          </a:xfrm>
        </p:grpSpPr>
        <p:sp>
          <p:nvSpPr>
            <p:cNvPr id="17560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61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1" name="Text Box 62"/>
          <p:cNvSpPr txBox="1">
            <a:spLocks noChangeArrowheads="1"/>
          </p:cNvSpPr>
          <p:nvPr/>
        </p:nvSpPr>
        <p:spPr bwMode="auto">
          <a:xfrm>
            <a:off x="19050" y="5751513"/>
            <a:ext cx="642938" cy="338137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latin typeface="Lucida Sans Unicode" pitchFamily="34" charset="0"/>
              </a:rPr>
              <a:t>140</a:t>
            </a:r>
          </a:p>
        </p:txBody>
      </p:sp>
      <p:sp>
        <p:nvSpPr>
          <p:cNvPr id="182" name="Text Box 62"/>
          <p:cNvSpPr txBox="1">
            <a:spLocks noChangeArrowheads="1"/>
          </p:cNvSpPr>
          <p:nvPr/>
        </p:nvSpPr>
        <p:spPr bwMode="auto">
          <a:xfrm>
            <a:off x="3679825" y="1182688"/>
            <a:ext cx="100647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0000FF"/>
                </a:solidFill>
                <a:latin typeface="Lucida Sans Unicode" pitchFamily="34" charset="0"/>
              </a:rPr>
              <a:t>2)   40</a:t>
            </a:r>
          </a:p>
        </p:txBody>
      </p:sp>
      <p:sp>
        <p:nvSpPr>
          <p:cNvPr id="183" name="Text Box 62"/>
          <p:cNvSpPr txBox="1">
            <a:spLocks noChangeArrowheads="1"/>
          </p:cNvSpPr>
          <p:nvPr/>
        </p:nvSpPr>
        <p:spPr bwMode="auto">
          <a:xfrm>
            <a:off x="6372225" y="936625"/>
            <a:ext cx="100806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00FF"/>
                </a:solidFill>
                <a:latin typeface="Lucida Sans Unicode" pitchFamily="34" charset="0"/>
              </a:rPr>
              <a:t>40  (2</a:t>
            </a:r>
          </a:p>
        </p:txBody>
      </p:sp>
      <p:sp>
        <p:nvSpPr>
          <p:cNvPr id="184" name="Text Box 62"/>
          <p:cNvSpPr txBox="1">
            <a:spLocks noChangeArrowheads="1"/>
          </p:cNvSpPr>
          <p:nvPr/>
        </p:nvSpPr>
        <p:spPr bwMode="auto">
          <a:xfrm>
            <a:off x="827088" y="5743575"/>
            <a:ext cx="571500" cy="338138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>
                <a:solidFill>
                  <a:srgbClr val="0000FF"/>
                </a:solidFill>
                <a:latin typeface="Lucida Sans Unicode" pitchFamily="34" charset="0"/>
              </a:rPr>
              <a:t>40</a:t>
            </a:r>
          </a:p>
        </p:txBody>
      </p:sp>
      <p:sp>
        <p:nvSpPr>
          <p:cNvPr id="186" name="Text Box 62"/>
          <p:cNvSpPr txBox="1">
            <a:spLocks noChangeArrowheads="1"/>
          </p:cNvSpPr>
          <p:nvPr/>
        </p:nvSpPr>
        <p:spPr bwMode="auto">
          <a:xfrm>
            <a:off x="2471738" y="5827713"/>
            <a:ext cx="571500" cy="276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200">
                <a:solidFill>
                  <a:srgbClr val="0000FF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187" name="Text Box 62"/>
          <p:cNvSpPr txBox="1">
            <a:spLocks noChangeArrowheads="1"/>
          </p:cNvSpPr>
          <p:nvPr/>
        </p:nvSpPr>
        <p:spPr bwMode="auto">
          <a:xfrm>
            <a:off x="-107950" y="1820863"/>
            <a:ext cx="2519363" cy="460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73050" indent="-273050">
              <a:spcBef>
                <a:spcPct val="65000"/>
              </a:spcBef>
            </a:pPr>
            <a:r>
              <a:rPr lang="es-MX" sz="1200">
                <a:solidFill>
                  <a:srgbClr val="FF0000"/>
                </a:solidFill>
                <a:latin typeface="Lucida Sans Unicode" pitchFamily="34" charset="0"/>
              </a:rPr>
              <a:t>3.- Por la reducción al presupuesto Aprobado $10</a:t>
            </a:r>
          </a:p>
        </p:txBody>
      </p:sp>
      <p:sp>
        <p:nvSpPr>
          <p:cNvPr id="188" name="Text Box 62"/>
          <p:cNvSpPr txBox="1">
            <a:spLocks noChangeArrowheads="1"/>
          </p:cNvSpPr>
          <p:nvPr/>
        </p:nvSpPr>
        <p:spPr bwMode="auto">
          <a:xfrm>
            <a:off x="5522913" y="936625"/>
            <a:ext cx="858837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FF0000"/>
                </a:solidFill>
                <a:latin typeface="Lucida Sans Unicode" pitchFamily="34" charset="0"/>
              </a:rPr>
              <a:t>3)  10</a:t>
            </a:r>
          </a:p>
        </p:txBody>
      </p:sp>
      <p:sp>
        <p:nvSpPr>
          <p:cNvPr id="189" name="Text Box 62"/>
          <p:cNvSpPr txBox="1">
            <a:spLocks noChangeArrowheads="1"/>
          </p:cNvSpPr>
          <p:nvPr/>
        </p:nvSpPr>
        <p:spPr bwMode="auto">
          <a:xfrm>
            <a:off x="3838575" y="1412875"/>
            <a:ext cx="935038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FF0000"/>
                </a:solidFill>
                <a:latin typeface="Lucida Sans Unicode" pitchFamily="34" charset="0"/>
              </a:rPr>
              <a:t>  3) -10</a:t>
            </a:r>
          </a:p>
        </p:txBody>
      </p:sp>
      <p:sp>
        <p:nvSpPr>
          <p:cNvPr id="190" name="Text Box 62"/>
          <p:cNvSpPr txBox="1">
            <a:spLocks noChangeArrowheads="1"/>
          </p:cNvSpPr>
          <p:nvPr/>
        </p:nvSpPr>
        <p:spPr bwMode="auto">
          <a:xfrm>
            <a:off x="1730375" y="5772150"/>
            <a:ext cx="538163" cy="3381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>
                <a:solidFill>
                  <a:srgbClr val="FF0000"/>
                </a:solidFill>
                <a:latin typeface="Lucida Sans Unicode" pitchFamily="34" charset="0"/>
              </a:rPr>
              <a:t>10</a:t>
            </a:r>
          </a:p>
        </p:txBody>
      </p:sp>
      <p:sp>
        <p:nvSpPr>
          <p:cNvPr id="191" name="Text Box 62"/>
          <p:cNvSpPr txBox="1">
            <a:spLocks noChangeArrowheads="1"/>
          </p:cNvSpPr>
          <p:nvPr/>
        </p:nvSpPr>
        <p:spPr bwMode="auto">
          <a:xfrm>
            <a:off x="2420938" y="5748338"/>
            <a:ext cx="657225" cy="33972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latin typeface="Lucida Sans Unicode" pitchFamily="34" charset="0"/>
              </a:rPr>
              <a:t>170</a:t>
            </a:r>
            <a:endParaRPr lang="es-MX" b="1">
              <a:latin typeface="Lucida Sans Unicode" pitchFamily="34" charset="0"/>
            </a:endParaRPr>
          </a:p>
        </p:txBody>
      </p:sp>
      <p:sp>
        <p:nvSpPr>
          <p:cNvPr id="193" name="192 CuadroTexto"/>
          <p:cNvSpPr txBox="1"/>
          <p:nvPr/>
        </p:nvSpPr>
        <p:spPr>
          <a:xfrm>
            <a:off x="214313" y="333375"/>
            <a:ext cx="129381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Movimientos</a:t>
            </a:r>
            <a:endParaRPr lang="es-MX" sz="1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94" name="Text Box 62"/>
          <p:cNvSpPr txBox="1">
            <a:spLocks noChangeArrowheads="1"/>
          </p:cNvSpPr>
          <p:nvPr/>
        </p:nvSpPr>
        <p:spPr bwMode="auto">
          <a:xfrm>
            <a:off x="-107950" y="2343150"/>
            <a:ext cx="2627313" cy="8302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73050" indent="-273050">
              <a:spcBef>
                <a:spcPct val="65000"/>
              </a:spcBef>
            </a:pPr>
            <a:r>
              <a:rPr lang="es-MX" sz="1200">
                <a:solidFill>
                  <a:srgbClr val="00B0F0"/>
                </a:solidFill>
                <a:latin typeface="Lucida Sans Unicode" pitchFamily="34" charset="0"/>
              </a:rPr>
              <a:t>4.- Compromiso del presupuesto por los pedidos fincados para adquisición de bienes $53</a:t>
            </a:r>
          </a:p>
        </p:txBody>
      </p:sp>
      <p:grpSp>
        <p:nvGrpSpPr>
          <p:cNvPr id="17484" name="194 Grupo"/>
          <p:cNvGrpSpPr>
            <a:grpSpLocks/>
          </p:cNvGrpSpPr>
          <p:nvPr/>
        </p:nvGrpSpPr>
        <p:grpSpPr bwMode="auto">
          <a:xfrm>
            <a:off x="4241800" y="2292350"/>
            <a:ext cx="925513" cy="717550"/>
            <a:chOff x="7643834" y="928670"/>
            <a:chExt cx="925513" cy="717319"/>
          </a:xfrm>
        </p:grpSpPr>
        <p:sp>
          <p:nvSpPr>
            <p:cNvPr id="17558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59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485" name="197 Grupo"/>
          <p:cNvGrpSpPr>
            <a:grpSpLocks/>
          </p:cNvGrpSpPr>
          <p:nvPr/>
        </p:nvGrpSpPr>
        <p:grpSpPr bwMode="auto">
          <a:xfrm>
            <a:off x="5983288" y="2282825"/>
            <a:ext cx="925512" cy="717550"/>
            <a:chOff x="7643834" y="928670"/>
            <a:chExt cx="925513" cy="717319"/>
          </a:xfrm>
        </p:grpSpPr>
        <p:sp>
          <p:nvSpPr>
            <p:cNvPr id="17556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57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486" name="200 Grupo"/>
          <p:cNvGrpSpPr>
            <a:grpSpLocks/>
          </p:cNvGrpSpPr>
          <p:nvPr/>
        </p:nvGrpSpPr>
        <p:grpSpPr bwMode="auto">
          <a:xfrm>
            <a:off x="4211638" y="3636963"/>
            <a:ext cx="925512" cy="717550"/>
            <a:chOff x="7643834" y="928670"/>
            <a:chExt cx="925513" cy="717319"/>
          </a:xfrm>
        </p:grpSpPr>
        <p:sp>
          <p:nvSpPr>
            <p:cNvPr id="17554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55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4" name="Text Box 62"/>
          <p:cNvSpPr txBox="1">
            <a:spLocks noChangeArrowheads="1"/>
          </p:cNvSpPr>
          <p:nvPr/>
        </p:nvSpPr>
        <p:spPr bwMode="auto">
          <a:xfrm>
            <a:off x="4660900" y="946150"/>
            <a:ext cx="79216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F0"/>
                </a:solidFill>
                <a:latin typeface="Lucida Sans Unicode" pitchFamily="34" charset="0"/>
              </a:rPr>
              <a:t>53  (4</a:t>
            </a:r>
          </a:p>
        </p:txBody>
      </p:sp>
      <p:sp>
        <p:nvSpPr>
          <p:cNvPr id="205" name="Text Box 62"/>
          <p:cNvSpPr txBox="1">
            <a:spLocks noChangeArrowheads="1"/>
          </p:cNvSpPr>
          <p:nvPr/>
        </p:nvSpPr>
        <p:spPr bwMode="auto">
          <a:xfrm>
            <a:off x="7197725" y="928688"/>
            <a:ext cx="90805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00B0F0"/>
                </a:solidFill>
                <a:latin typeface="Lucida Sans Unicode" pitchFamily="34" charset="0"/>
              </a:rPr>
              <a:t>4)  53 </a:t>
            </a:r>
          </a:p>
        </p:txBody>
      </p:sp>
      <p:sp>
        <p:nvSpPr>
          <p:cNvPr id="206" name="Text Box 62"/>
          <p:cNvSpPr txBox="1">
            <a:spLocks noChangeArrowheads="1"/>
          </p:cNvSpPr>
          <p:nvPr/>
        </p:nvSpPr>
        <p:spPr bwMode="auto">
          <a:xfrm>
            <a:off x="3492500" y="5783263"/>
            <a:ext cx="571500" cy="3381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F0"/>
                </a:solidFill>
                <a:latin typeface="Lucida Sans Unicode" pitchFamily="34" charset="0"/>
              </a:rPr>
              <a:t>53 </a:t>
            </a:r>
          </a:p>
        </p:txBody>
      </p:sp>
      <p:sp>
        <p:nvSpPr>
          <p:cNvPr id="17490" name="206 CuadroTexto"/>
          <p:cNvSpPr txBox="1">
            <a:spLocks noChangeArrowheads="1"/>
          </p:cNvSpPr>
          <p:nvPr/>
        </p:nvSpPr>
        <p:spPr bwMode="auto">
          <a:xfrm>
            <a:off x="2282825" y="1700213"/>
            <a:ext cx="17145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8.2.5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Pto de Egresos Devengado</a:t>
            </a:r>
          </a:p>
        </p:txBody>
      </p:sp>
      <p:sp>
        <p:nvSpPr>
          <p:cNvPr id="17491" name="207 CuadroTexto"/>
          <p:cNvSpPr txBox="1">
            <a:spLocks noChangeArrowheads="1"/>
          </p:cNvSpPr>
          <p:nvPr/>
        </p:nvSpPr>
        <p:spPr bwMode="auto">
          <a:xfrm>
            <a:off x="3852863" y="1682750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8.2.6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Pto de Egresos Ejercido</a:t>
            </a:r>
          </a:p>
        </p:txBody>
      </p:sp>
      <p:sp>
        <p:nvSpPr>
          <p:cNvPr id="17492" name="208 CuadroTexto"/>
          <p:cNvSpPr txBox="1">
            <a:spLocks noChangeArrowheads="1"/>
          </p:cNvSpPr>
          <p:nvPr/>
        </p:nvSpPr>
        <p:spPr bwMode="auto">
          <a:xfrm>
            <a:off x="5584825" y="1700213"/>
            <a:ext cx="17145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8.2.7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Pto de Egresos Pagado</a:t>
            </a:r>
          </a:p>
        </p:txBody>
      </p:sp>
      <p:grpSp>
        <p:nvGrpSpPr>
          <p:cNvPr id="17493" name="209 Grupo"/>
          <p:cNvGrpSpPr>
            <a:grpSpLocks/>
          </p:cNvGrpSpPr>
          <p:nvPr/>
        </p:nvGrpSpPr>
        <p:grpSpPr bwMode="auto">
          <a:xfrm>
            <a:off x="7658100" y="3629025"/>
            <a:ext cx="925513" cy="717550"/>
            <a:chOff x="7643834" y="928670"/>
            <a:chExt cx="925513" cy="717319"/>
          </a:xfrm>
        </p:grpSpPr>
        <p:sp>
          <p:nvSpPr>
            <p:cNvPr id="17552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53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494" name="212 Grupo"/>
          <p:cNvGrpSpPr>
            <a:grpSpLocks/>
          </p:cNvGrpSpPr>
          <p:nvPr/>
        </p:nvGrpSpPr>
        <p:grpSpPr bwMode="auto">
          <a:xfrm>
            <a:off x="5929313" y="3646488"/>
            <a:ext cx="925512" cy="717550"/>
            <a:chOff x="7643834" y="928670"/>
            <a:chExt cx="925513" cy="717319"/>
          </a:xfrm>
        </p:grpSpPr>
        <p:sp>
          <p:nvSpPr>
            <p:cNvPr id="17550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51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9" name="Text Box 62"/>
          <p:cNvSpPr txBox="1">
            <a:spLocks noChangeArrowheads="1"/>
          </p:cNvSpPr>
          <p:nvPr/>
        </p:nvSpPr>
        <p:spPr bwMode="auto">
          <a:xfrm>
            <a:off x="-107950" y="3141663"/>
            <a:ext cx="2843213" cy="646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273050" indent="-273050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2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5.- Recepción del mobiliario y equipo adquirido con recursos comprometidos $15</a:t>
            </a:r>
          </a:p>
        </p:txBody>
      </p:sp>
      <p:sp>
        <p:nvSpPr>
          <p:cNvPr id="220" name="Text Box 62"/>
          <p:cNvSpPr txBox="1">
            <a:spLocks noChangeArrowheads="1"/>
          </p:cNvSpPr>
          <p:nvPr/>
        </p:nvSpPr>
        <p:spPr bwMode="auto">
          <a:xfrm>
            <a:off x="8027988" y="928688"/>
            <a:ext cx="78581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15  (5</a:t>
            </a:r>
          </a:p>
        </p:txBody>
      </p:sp>
      <p:sp>
        <p:nvSpPr>
          <p:cNvPr id="221" name="Text Box 62"/>
          <p:cNvSpPr txBox="1">
            <a:spLocks noChangeArrowheads="1"/>
          </p:cNvSpPr>
          <p:nvPr/>
        </p:nvSpPr>
        <p:spPr bwMode="auto">
          <a:xfrm>
            <a:off x="2317750" y="2324100"/>
            <a:ext cx="78581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5)  15</a:t>
            </a:r>
          </a:p>
        </p:txBody>
      </p:sp>
      <p:sp>
        <p:nvSpPr>
          <p:cNvPr id="222" name="Text Box 62"/>
          <p:cNvSpPr txBox="1">
            <a:spLocks noChangeArrowheads="1"/>
          </p:cNvSpPr>
          <p:nvPr/>
        </p:nvSpPr>
        <p:spPr bwMode="auto">
          <a:xfrm>
            <a:off x="4427538" y="5776913"/>
            <a:ext cx="576262" cy="3381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15</a:t>
            </a:r>
          </a:p>
        </p:txBody>
      </p:sp>
      <p:sp>
        <p:nvSpPr>
          <p:cNvPr id="17499" name="222 CuadroTexto"/>
          <p:cNvSpPr txBox="1">
            <a:spLocks noChangeArrowheads="1"/>
          </p:cNvSpPr>
          <p:nvPr/>
        </p:nvSpPr>
        <p:spPr bwMode="auto">
          <a:xfrm>
            <a:off x="3803650" y="3074988"/>
            <a:ext cx="1785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1241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 Mobiliario y Equipo de Administración </a:t>
            </a:r>
          </a:p>
        </p:txBody>
      </p:sp>
      <p:sp>
        <p:nvSpPr>
          <p:cNvPr id="17500" name="223 CuadroTexto"/>
          <p:cNvSpPr txBox="1">
            <a:spLocks noChangeArrowheads="1"/>
          </p:cNvSpPr>
          <p:nvPr/>
        </p:nvSpPr>
        <p:spPr bwMode="auto">
          <a:xfrm>
            <a:off x="7229475" y="3024188"/>
            <a:ext cx="1800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2112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 Proveedores por pagar a Corto Plazo</a:t>
            </a:r>
          </a:p>
        </p:txBody>
      </p:sp>
      <p:sp>
        <p:nvSpPr>
          <p:cNvPr id="225" name="Text Box 62"/>
          <p:cNvSpPr txBox="1">
            <a:spLocks noChangeArrowheads="1"/>
          </p:cNvSpPr>
          <p:nvPr/>
        </p:nvSpPr>
        <p:spPr bwMode="auto">
          <a:xfrm>
            <a:off x="3803650" y="3681413"/>
            <a:ext cx="83661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5)  15</a:t>
            </a:r>
          </a:p>
        </p:txBody>
      </p:sp>
      <p:sp>
        <p:nvSpPr>
          <p:cNvPr id="226" name="Text Box 62"/>
          <p:cNvSpPr txBox="1">
            <a:spLocks noChangeArrowheads="1"/>
          </p:cNvSpPr>
          <p:nvPr/>
        </p:nvSpPr>
        <p:spPr bwMode="auto">
          <a:xfrm>
            <a:off x="8070850" y="3640138"/>
            <a:ext cx="7493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15  (5</a:t>
            </a:r>
          </a:p>
        </p:txBody>
      </p:sp>
      <p:sp>
        <p:nvSpPr>
          <p:cNvPr id="17503" name="227 CuadroTexto"/>
          <p:cNvSpPr txBox="1">
            <a:spLocks noChangeArrowheads="1"/>
          </p:cNvSpPr>
          <p:nvPr/>
        </p:nvSpPr>
        <p:spPr bwMode="auto">
          <a:xfrm>
            <a:off x="5607050" y="3233738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1112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 Bancos/Tesorería</a:t>
            </a:r>
          </a:p>
        </p:txBody>
      </p:sp>
      <p:sp>
        <p:nvSpPr>
          <p:cNvPr id="229" name="Text Box 62"/>
          <p:cNvSpPr txBox="1">
            <a:spLocks noChangeArrowheads="1"/>
          </p:cNvSpPr>
          <p:nvPr/>
        </p:nvSpPr>
        <p:spPr bwMode="auto">
          <a:xfrm>
            <a:off x="-107950" y="3814763"/>
            <a:ext cx="2843213" cy="2778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200">
                <a:latin typeface="Lucida Sans Unicode" pitchFamily="34" charset="0"/>
              </a:rPr>
              <a:t>6.- Pago a proveedores $10</a:t>
            </a:r>
          </a:p>
        </p:txBody>
      </p:sp>
      <p:sp>
        <p:nvSpPr>
          <p:cNvPr id="230" name="Text Box 62"/>
          <p:cNvSpPr txBox="1">
            <a:spLocks noChangeArrowheads="1"/>
          </p:cNvSpPr>
          <p:nvPr/>
        </p:nvSpPr>
        <p:spPr bwMode="auto">
          <a:xfrm>
            <a:off x="6607175" y="5827713"/>
            <a:ext cx="571500" cy="276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200">
                <a:solidFill>
                  <a:srgbClr val="0000FF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231" name="Text Box 62"/>
          <p:cNvSpPr txBox="1">
            <a:spLocks noChangeArrowheads="1"/>
          </p:cNvSpPr>
          <p:nvPr/>
        </p:nvSpPr>
        <p:spPr bwMode="auto">
          <a:xfrm>
            <a:off x="7577138" y="5838825"/>
            <a:ext cx="500062" cy="276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200">
                <a:solidFill>
                  <a:srgbClr val="0000FF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233" name="Text Box 62"/>
          <p:cNvSpPr txBox="1">
            <a:spLocks noChangeArrowheads="1"/>
          </p:cNvSpPr>
          <p:nvPr/>
        </p:nvSpPr>
        <p:spPr bwMode="auto">
          <a:xfrm>
            <a:off x="6573838" y="5761038"/>
            <a:ext cx="690562" cy="30797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 b="1">
                <a:latin typeface="Lucida Sans Unicode" pitchFamily="34" charset="0"/>
              </a:rPr>
              <a:t>170</a:t>
            </a:r>
            <a:endParaRPr lang="es-MX" sz="1600" b="1">
              <a:latin typeface="Lucida Sans Unicode" pitchFamily="34" charset="0"/>
            </a:endParaRPr>
          </a:p>
        </p:txBody>
      </p:sp>
      <p:sp>
        <p:nvSpPr>
          <p:cNvPr id="234" name="Text Box 62"/>
          <p:cNvSpPr txBox="1">
            <a:spLocks noChangeArrowheads="1"/>
          </p:cNvSpPr>
          <p:nvPr/>
        </p:nvSpPr>
        <p:spPr bwMode="auto">
          <a:xfrm>
            <a:off x="7524750" y="5768975"/>
            <a:ext cx="604838" cy="30797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 b="1">
                <a:latin typeface="Lucida Sans Unicode" pitchFamily="34" charset="0"/>
              </a:rPr>
              <a:t>170</a:t>
            </a:r>
            <a:endParaRPr lang="es-MX" sz="1600" b="1">
              <a:latin typeface="Lucida Sans Unicode" pitchFamily="34" charset="0"/>
            </a:endParaRPr>
          </a:p>
        </p:txBody>
      </p:sp>
      <p:sp>
        <p:nvSpPr>
          <p:cNvPr id="232" name="Text Box 62"/>
          <p:cNvSpPr txBox="1">
            <a:spLocks noChangeArrowheads="1"/>
          </p:cNvSpPr>
          <p:nvPr/>
        </p:nvSpPr>
        <p:spPr bwMode="auto">
          <a:xfrm>
            <a:off x="6642100" y="5743575"/>
            <a:ext cx="571500" cy="338138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50"/>
                </a:solidFill>
                <a:latin typeface="Lucida Sans Unicode" pitchFamily="34" charset="0"/>
              </a:rPr>
              <a:t>117</a:t>
            </a:r>
          </a:p>
        </p:txBody>
      </p:sp>
      <p:sp>
        <p:nvSpPr>
          <p:cNvPr id="236" name="Text Box 62"/>
          <p:cNvSpPr txBox="1">
            <a:spLocks noChangeArrowheads="1"/>
          </p:cNvSpPr>
          <p:nvPr/>
        </p:nvSpPr>
        <p:spPr bwMode="auto">
          <a:xfrm>
            <a:off x="7550150" y="5746750"/>
            <a:ext cx="608013" cy="338138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155</a:t>
            </a:r>
            <a:endParaRPr lang="es-MX" sz="16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38" name="Text Box 62"/>
          <p:cNvSpPr txBox="1">
            <a:spLocks noChangeArrowheads="1"/>
          </p:cNvSpPr>
          <p:nvPr/>
        </p:nvSpPr>
        <p:spPr bwMode="auto">
          <a:xfrm>
            <a:off x="3852863" y="2322513"/>
            <a:ext cx="8636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latin typeface="Lucida Sans Unicode" pitchFamily="34" charset="0"/>
              </a:rPr>
              <a:t>6)  10</a:t>
            </a:r>
          </a:p>
        </p:txBody>
      </p:sp>
      <p:sp>
        <p:nvSpPr>
          <p:cNvPr id="239" name="Text Box 62"/>
          <p:cNvSpPr txBox="1">
            <a:spLocks noChangeArrowheads="1"/>
          </p:cNvSpPr>
          <p:nvPr/>
        </p:nvSpPr>
        <p:spPr bwMode="auto">
          <a:xfrm>
            <a:off x="6330950" y="3654425"/>
            <a:ext cx="80645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latin typeface="Lucida Sans Unicode" pitchFamily="34" charset="0"/>
              </a:rPr>
              <a:t>10  (6</a:t>
            </a:r>
          </a:p>
        </p:txBody>
      </p:sp>
      <p:sp>
        <p:nvSpPr>
          <p:cNvPr id="240" name="Text Box 62"/>
          <p:cNvSpPr txBox="1">
            <a:spLocks noChangeArrowheads="1"/>
          </p:cNvSpPr>
          <p:nvPr/>
        </p:nvSpPr>
        <p:spPr bwMode="auto">
          <a:xfrm>
            <a:off x="3113088" y="2328863"/>
            <a:ext cx="91281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latin typeface="Lucida Sans Unicode" pitchFamily="34" charset="0"/>
              </a:rPr>
              <a:t>10 (6</a:t>
            </a:r>
          </a:p>
        </p:txBody>
      </p:sp>
      <p:sp>
        <p:nvSpPr>
          <p:cNvPr id="241" name="Text Box 62"/>
          <p:cNvSpPr txBox="1">
            <a:spLocks noChangeArrowheads="1"/>
          </p:cNvSpPr>
          <p:nvPr/>
        </p:nvSpPr>
        <p:spPr bwMode="auto">
          <a:xfrm>
            <a:off x="5588000" y="2320925"/>
            <a:ext cx="84931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latin typeface="Lucida Sans Unicode" pitchFamily="34" charset="0"/>
              </a:rPr>
              <a:t>6)  10</a:t>
            </a:r>
          </a:p>
        </p:txBody>
      </p:sp>
      <p:sp>
        <p:nvSpPr>
          <p:cNvPr id="242" name="Text Box 62"/>
          <p:cNvSpPr txBox="1">
            <a:spLocks noChangeArrowheads="1"/>
          </p:cNvSpPr>
          <p:nvPr/>
        </p:nvSpPr>
        <p:spPr bwMode="auto">
          <a:xfrm>
            <a:off x="4722813" y="2322513"/>
            <a:ext cx="79375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latin typeface="Lucida Sans Unicode" pitchFamily="34" charset="0"/>
              </a:rPr>
              <a:t>10 (6</a:t>
            </a:r>
          </a:p>
        </p:txBody>
      </p:sp>
      <p:sp>
        <p:nvSpPr>
          <p:cNvPr id="243" name="Text Box 62"/>
          <p:cNvSpPr txBox="1">
            <a:spLocks noChangeArrowheads="1"/>
          </p:cNvSpPr>
          <p:nvPr/>
        </p:nvSpPr>
        <p:spPr bwMode="auto">
          <a:xfrm>
            <a:off x="5148263" y="5761038"/>
            <a:ext cx="511175" cy="338137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600" b="1">
                <a:latin typeface="Lucida Sans Unicode" pitchFamily="34" charset="0"/>
              </a:rPr>
              <a:t>10 </a:t>
            </a:r>
          </a:p>
        </p:txBody>
      </p:sp>
      <p:sp>
        <p:nvSpPr>
          <p:cNvPr id="244" name="Text Box 62"/>
          <p:cNvSpPr txBox="1">
            <a:spLocks noChangeArrowheads="1"/>
          </p:cNvSpPr>
          <p:nvPr/>
        </p:nvSpPr>
        <p:spPr bwMode="auto">
          <a:xfrm>
            <a:off x="5846763" y="5751513"/>
            <a:ext cx="446087" cy="338137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600" b="1">
                <a:latin typeface="Lucida Sans Unicode" pitchFamily="34" charset="0"/>
              </a:rPr>
              <a:t>10 </a:t>
            </a:r>
          </a:p>
        </p:txBody>
      </p:sp>
      <p:sp>
        <p:nvSpPr>
          <p:cNvPr id="247" name="Text Box 62"/>
          <p:cNvSpPr txBox="1">
            <a:spLocks noChangeArrowheads="1"/>
          </p:cNvSpPr>
          <p:nvPr/>
        </p:nvSpPr>
        <p:spPr bwMode="auto">
          <a:xfrm>
            <a:off x="7218363" y="3640138"/>
            <a:ext cx="90805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latin typeface="Lucida Sans Unicode" pitchFamily="34" charset="0"/>
              </a:rPr>
              <a:t>6) 10</a:t>
            </a:r>
          </a:p>
        </p:txBody>
      </p:sp>
      <p:sp>
        <p:nvSpPr>
          <p:cNvPr id="88" name="Text Box 62"/>
          <p:cNvSpPr txBox="1">
            <a:spLocks noChangeArrowheads="1"/>
          </p:cNvSpPr>
          <p:nvPr/>
        </p:nvSpPr>
        <p:spPr bwMode="auto">
          <a:xfrm>
            <a:off x="8382000" y="5838825"/>
            <a:ext cx="500063" cy="276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200">
                <a:solidFill>
                  <a:srgbClr val="0000FF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89" name="Text Box 62"/>
          <p:cNvSpPr txBox="1">
            <a:spLocks noChangeArrowheads="1"/>
          </p:cNvSpPr>
          <p:nvPr/>
        </p:nvSpPr>
        <p:spPr bwMode="auto">
          <a:xfrm>
            <a:off x="8345488" y="5761038"/>
            <a:ext cx="625475" cy="30797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 b="1">
                <a:latin typeface="Lucida Sans Unicode" pitchFamily="34" charset="0"/>
              </a:rPr>
              <a:t>170</a:t>
            </a:r>
            <a:endParaRPr lang="es-MX" sz="1600" b="1">
              <a:latin typeface="Lucida Sans Unicode" pitchFamily="34" charset="0"/>
            </a:endParaRPr>
          </a:p>
        </p:txBody>
      </p:sp>
      <p:sp>
        <p:nvSpPr>
          <p:cNvPr id="90" name="Text Box 62"/>
          <p:cNvSpPr txBox="1">
            <a:spLocks noChangeArrowheads="1"/>
          </p:cNvSpPr>
          <p:nvPr/>
        </p:nvSpPr>
        <p:spPr bwMode="auto">
          <a:xfrm>
            <a:off x="8377238" y="5761038"/>
            <a:ext cx="571500" cy="338137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50"/>
                </a:solidFill>
                <a:latin typeface="Lucida Sans Unicode" pitchFamily="34" charset="0"/>
              </a:rPr>
              <a:t>117</a:t>
            </a:r>
          </a:p>
        </p:txBody>
      </p:sp>
      <p:sp>
        <p:nvSpPr>
          <p:cNvPr id="91" name="Text Box 62"/>
          <p:cNvSpPr txBox="1">
            <a:spLocks noChangeArrowheads="1"/>
          </p:cNvSpPr>
          <p:nvPr/>
        </p:nvSpPr>
        <p:spPr bwMode="auto">
          <a:xfrm>
            <a:off x="-107950" y="4191000"/>
            <a:ext cx="3130550" cy="276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200">
                <a:solidFill>
                  <a:srgbClr val="00B050"/>
                </a:solidFill>
                <a:latin typeface="Lucida Sans Unicode" pitchFamily="34" charset="0"/>
              </a:rPr>
              <a:t>7.- Pago de Servicio Limpieza $6</a:t>
            </a:r>
          </a:p>
        </p:txBody>
      </p:sp>
      <p:grpSp>
        <p:nvGrpSpPr>
          <p:cNvPr id="17523" name="200 Grupo"/>
          <p:cNvGrpSpPr>
            <a:grpSpLocks/>
          </p:cNvGrpSpPr>
          <p:nvPr/>
        </p:nvGrpSpPr>
        <p:grpSpPr bwMode="auto">
          <a:xfrm>
            <a:off x="2698750" y="3652838"/>
            <a:ext cx="925513" cy="717550"/>
            <a:chOff x="7643834" y="928670"/>
            <a:chExt cx="925513" cy="717319"/>
          </a:xfrm>
        </p:grpSpPr>
        <p:sp>
          <p:nvSpPr>
            <p:cNvPr id="17548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49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524" name="197 Grupo"/>
          <p:cNvGrpSpPr>
            <a:grpSpLocks/>
          </p:cNvGrpSpPr>
          <p:nvPr/>
        </p:nvGrpSpPr>
        <p:grpSpPr bwMode="auto">
          <a:xfrm>
            <a:off x="7596188" y="2205038"/>
            <a:ext cx="925512" cy="717550"/>
            <a:chOff x="7643834" y="928670"/>
            <a:chExt cx="925513" cy="717319"/>
          </a:xfrm>
        </p:grpSpPr>
        <p:sp>
          <p:nvSpPr>
            <p:cNvPr id="17546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47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525" name="223 CuadroTexto"/>
          <p:cNvSpPr txBox="1">
            <a:spLocks noChangeArrowheads="1"/>
          </p:cNvSpPr>
          <p:nvPr/>
        </p:nvSpPr>
        <p:spPr bwMode="auto">
          <a:xfrm>
            <a:off x="7218363" y="1647825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2119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 Otras Ctas por pagar a Corto Plazo</a:t>
            </a:r>
          </a:p>
        </p:txBody>
      </p:sp>
      <p:sp>
        <p:nvSpPr>
          <p:cNvPr id="17526" name="222 CuadroTexto"/>
          <p:cNvSpPr txBox="1">
            <a:spLocks noChangeArrowheads="1"/>
          </p:cNvSpPr>
          <p:nvPr/>
        </p:nvSpPr>
        <p:spPr bwMode="auto">
          <a:xfrm>
            <a:off x="2195513" y="3068638"/>
            <a:ext cx="1930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5135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 Servicios de Instalación, … </a:t>
            </a:r>
          </a:p>
        </p:txBody>
      </p:sp>
      <p:sp>
        <p:nvSpPr>
          <p:cNvPr id="100" name="Text Box 62"/>
          <p:cNvSpPr txBox="1">
            <a:spLocks noChangeArrowheads="1"/>
          </p:cNvSpPr>
          <p:nvPr/>
        </p:nvSpPr>
        <p:spPr bwMode="auto">
          <a:xfrm>
            <a:off x="2571750" y="3675063"/>
            <a:ext cx="6477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7)   6</a:t>
            </a:r>
          </a:p>
        </p:txBody>
      </p:sp>
      <p:sp>
        <p:nvSpPr>
          <p:cNvPr id="101" name="Text Box 62"/>
          <p:cNvSpPr txBox="1">
            <a:spLocks noChangeArrowheads="1"/>
          </p:cNvSpPr>
          <p:nvPr/>
        </p:nvSpPr>
        <p:spPr bwMode="auto">
          <a:xfrm>
            <a:off x="4787900" y="2565400"/>
            <a:ext cx="6477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6   (7</a:t>
            </a:r>
          </a:p>
        </p:txBody>
      </p:sp>
      <p:sp>
        <p:nvSpPr>
          <p:cNvPr id="102" name="Text Box 62"/>
          <p:cNvSpPr txBox="1">
            <a:spLocks noChangeArrowheads="1"/>
          </p:cNvSpPr>
          <p:nvPr/>
        </p:nvSpPr>
        <p:spPr bwMode="auto">
          <a:xfrm>
            <a:off x="7396163" y="1155700"/>
            <a:ext cx="7588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7)    6</a:t>
            </a:r>
          </a:p>
        </p:txBody>
      </p:sp>
      <p:sp>
        <p:nvSpPr>
          <p:cNvPr id="104" name="Text Box 62"/>
          <p:cNvSpPr txBox="1">
            <a:spLocks noChangeArrowheads="1"/>
          </p:cNvSpPr>
          <p:nvPr/>
        </p:nvSpPr>
        <p:spPr bwMode="auto">
          <a:xfrm>
            <a:off x="7399338" y="2276475"/>
            <a:ext cx="6477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7)   6</a:t>
            </a:r>
          </a:p>
        </p:txBody>
      </p:sp>
      <p:sp>
        <p:nvSpPr>
          <p:cNvPr id="105" name="Text Box 62"/>
          <p:cNvSpPr txBox="1">
            <a:spLocks noChangeArrowheads="1"/>
          </p:cNvSpPr>
          <p:nvPr/>
        </p:nvSpPr>
        <p:spPr bwMode="auto">
          <a:xfrm>
            <a:off x="4011613" y="2565400"/>
            <a:ext cx="6477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7)   6</a:t>
            </a:r>
          </a:p>
        </p:txBody>
      </p:sp>
      <p:sp>
        <p:nvSpPr>
          <p:cNvPr id="106" name="Text Box 62"/>
          <p:cNvSpPr txBox="1">
            <a:spLocks noChangeArrowheads="1"/>
          </p:cNvSpPr>
          <p:nvPr/>
        </p:nvSpPr>
        <p:spPr bwMode="auto">
          <a:xfrm>
            <a:off x="2411413" y="2565400"/>
            <a:ext cx="6477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7)   6</a:t>
            </a:r>
          </a:p>
        </p:txBody>
      </p:sp>
      <p:sp>
        <p:nvSpPr>
          <p:cNvPr id="107" name="Text Box 62"/>
          <p:cNvSpPr txBox="1">
            <a:spLocks noChangeArrowheads="1"/>
          </p:cNvSpPr>
          <p:nvPr/>
        </p:nvSpPr>
        <p:spPr bwMode="auto">
          <a:xfrm>
            <a:off x="5765800" y="2565400"/>
            <a:ext cx="79216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7)    6</a:t>
            </a:r>
          </a:p>
        </p:txBody>
      </p:sp>
      <p:sp>
        <p:nvSpPr>
          <p:cNvPr id="108" name="Text Box 62"/>
          <p:cNvSpPr txBox="1">
            <a:spLocks noChangeArrowheads="1"/>
          </p:cNvSpPr>
          <p:nvPr/>
        </p:nvSpPr>
        <p:spPr bwMode="auto">
          <a:xfrm>
            <a:off x="3132138" y="2565400"/>
            <a:ext cx="6477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6   (7</a:t>
            </a:r>
          </a:p>
        </p:txBody>
      </p:sp>
      <p:sp>
        <p:nvSpPr>
          <p:cNvPr id="109" name="Text Box 62"/>
          <p:cNvSpPr txBox="1">
            <a:spLocks noChangeArrowheads="1"/>
          </p:cNvSpPr>
          <p:nvPr/>
        </p:nvSpPr>
        <p:spPr bwMode="auto">
          <a:xfrm>
            <a:off x="6372225" y="3921125"/>
            <a:ext cx="7207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6    (7</a:t>
            </a:r>
          </a:p>
        </p:txBody>
      </p:sp>
      <p:sp>
        <p:nvSpPr>
          <p:cNvPr id="110" name="Text Box 62"/>
          <p:cNvSpPr txBox="1">
            <a:spLocks noChangeArrowheads="1"/>
          </p:cNvSpPr>
          <p:nvPr/>
        </p:nvSpPr>
        <p:spPr bwMode="auto">
          <a:xfrm>
            <a:off x="8126413" y="2276475"/>
            <a:ext cx="6477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6   (7</a:t>
            </a:r>
          </a:p>
        </p:txBody>
      </p:sp>
      <p:sp>
        <p:nvSpPr>
          <p:cNvPr id="111" name="Text Box 62"/>
          <p:cNvSpPr txBox="1">
            <a:spLocks noChangeArrowheads="1"/>
          </p:cNvSpPr>
          <p:nvPr/>
        </p:nvSpPr>
        <p:spPr bwMode="auto">
          <a:xfrm>
            <a:off x="8101013" y="1155700"/>
            <a:ext cx="7747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6   (7</a:t>
            </a:r>
          </a:p>
        </p:txBody>
      </p:sp>
      <p:sp>
        <p:nvSpPr>
          <p:cNvPr id="112" name="Text Box 62"/>
          <p:cNvSpPr txBox="1">
            <a:spLocks noChangeArrowheads="1"/>
          </p:cNvSpPr>
          <p:nvPr/>
        </p:nvSpPr>
        <p:spPr bwMode="auto">
          <a:xfrm>
            <a:off x="4716463" y="1196975"/>
            <a:ext cx="6477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6   (7</a:t>
            </a:r>
          </a:p>
        </p:txBody>
      </p:sp>
      <p:sp>
        <p:nvSpPr>
          <p:cNvPr id="113" name="Text Box 62"/>
          <p:cNvSpPr txBox="1">
            <a:spLocks noChangeArrowheads="1"/>
          </p:cNvSpPr>
          <p:nvPr/>
        </p:nvSpPr>
        <p:spPr bwMode="auto">
          <a:xfrm>
            <a:off x="6615113" y="5711825"/>
            <a:ext cx="647700" cy="338138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50"/>
                </a:solidFill>
                <a:latin typeface="Lucida Sans Unicode" pitchFamily="34" charset="0"/>
              </a:rPr>
              <a:t>111</a:t>
            </a:r>
          </a:p>
        </p:txBody>
      </p:sp>
      <p:sp>
        <p:nvSpPr>
          <p:cNvPr id="114" name="Text Box 62"/>
          <p:cNvSpPr txBox="1">
            <a:spLocks noChangeArrowheads="1"/>
          </p:cNvSpPr>
          <p:nvPr/>
        </p:nvSpPr>
        <p:spPr bwMode="auto">
          <a:xfrm>
            <a:off x="4371975" y="5718175"/>
            <a:ext cx="647700" cy="338138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50"/>
                </a:solidFill>
                <a:latin typeface="Lucida Sans Unicode" pitchFamily="34" charset="0"/>
              </a:rPr>
              <a:t>21</a:t>
            </a:r>
          </a:p>
        </p:txBody>
      </p:sp>
      <p:sp>
        <p:nvSpPr>
          <p:cNvPr id="115" name="Text Box 62"/>
          <p:cNvSpPr txBox="1">
            <a:spLocks noChangeArrowheads="1"/>
          </p:cNvSpPr>
          <p:nvPr/>
        </p:nvSpPr>
        <p:spPr bwMode="auto">
          <a:xfrm>
            <a:off x="3449638" y="5727700"/>
            <a:ext cx="649287" cy="338138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50"/>
                </a:solidFill>
                <a:latin typeface="Lucida Sans Unicode" pitchFamily="34" charset="0"/>
              </a:rPr>
              <a:t>59</a:t>
            </a:r>
          </a:p>
        </p:txBody>
      </p:sp>
      <p:sp>
        <p:nvSpPr>
          <p:cNvPr id="116" name="Text Box 62"/>
          <p:cNvSpPr txBox="1">
            <a:spLocks noChangeArrowheads="1"/>
          </p:cNvSpPr>
          <p:nvPr/>
        </p:nvSpPr>
        <p:spPr bwMode="auto">
          <a:xfrm>
            <a:off x="5148263" y="5718175"/>
            <a:ext cx="503237" cy="338138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50"/>
                </a:solidFill>
                <a:latin typeface="Lucida Sans Unicode" pitchFamily="34" charset="0"/>
              </a:rPr>
              <a:t>16</a:t>
            </a:r>
          </a:p>
        </p:txBody>
      </p:sp>
      <p:sp>
        <p:nvSpPr>
          <p:cNvPr id="117" name="Text Box 62"/>
          <p:cNvSpPr txBox="1">
            <a:spLocks noChangeArrowheads="1"/>
          </p:cNvSpPr>
          <p:nvPr/>
        </p:nvSpPr>
        <p:spPr bwMode="auto">
          <a:xfrm>
            <a:off x="5795963" y="5734050"/>
            <a:ext cx="504825" cy="338138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50"/>
                </a:solidFill>
                <a:latin typeface="Lucida Sans Unicode" pitchFamily="34" charset="0"/>
              </a:rPr>
              <a:t>16</a:t>
            </a:r>
          </a:p>
        </p:txBody>
      </p:sp>
      <p:sp>
        <p:nvSpPr>
          <p:cNvPr id="118" name="Text Box 62"/>
          <p:cNvSpPr txBox="1">
            <a:spLocks noChangeArrowheads="1"/>
          </p:cNvSpPr>
          <p:nvPr/>
        </p:nvSpPr>
        <p:spPr bwMode="auto">
          <a:xfrm>
            <a:off x="8342313" y="5729288"/>
            <a:ext cx="652462" cy="338137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50"/>
                </a:solidFill>
                <a:latin typeface="Lucida Sans Unicode" pitchFamily="34" charset="0"/>
              </a:rPr>
              <a:t>111</a:t>
            </a:r>
          </a:p>
        </p:txBody>
      </p:sp>
      <p:sp>
        <p:nvSpPr>
          <p:cNvPr id="119" name="Text Box 62"/>
          <p:cNvSpPr txBox="1">
            <a:spLocks noChangeArrowheads="1"/>
          </p:cNvSpPr>
          <p:nvPr/>
        </p:nvSpPr>
        <p:spPr bwMode="auto">
          <a:xfrm>
            <a:off x="7497763" y="5718175"/>
            <a:ext cx="647700" cy="338138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600" b="1">
                <a:solidFill>
                  <a:srgbClr val="00B050"/>
                </a:solidFill>
                <a:latin typeface="Lucida Sans Unicode" pitchFamily="34" charset="0"/>
              </a:rPr>
              <a:t>149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8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3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61" grpId="0"/>
      <p:bldP spid="163" grpId="0"/>
      <p:bldP spid="164" grpId="0"/>
      <p:bldP spid="181" grpId="0" animBg="1"/>
      <p:bldP spid="182" grpId="0"/>
      <p:bldP spid="183" grpId="0"/>
      <p:bldP spid="184" grpId="0" animBg="1"/>
      <p:bldP spid="186" grpId="0"/>
      <p:bldP spid="187" grpId="0"/>
      <p:bldP spid="188" grpId="0"/>
      <p:bldP spid="189" grpId="0"/>
      <p:bldP spid="190" grpId="0"/>
      <p:bldP spid="191" grpId="0" animBg="1"/>
      <p:bldP spid="194" grpId="0"/>
      <p:bldP spid="204" grpId="0"/>
      <p:bldP spid="205" grpId="0"/>
      <p:bldP spid="206" grpId="0"/>
      <p:bldP spid="219" grpId="0"/>
      <p:bldP spid="220" grpId="0"/>
      <p:bldP spid="221" grpId="0"/>
      <p:bldP spid="222" grpId="0"/>
      <p:bldP spid="225" grpId="0"/>
      <p:bldP spid="226" grpId="0"/>
      <p:bldP spid="229" grpId="0"/>
      <p:bldP spid="230" grpId="0"/>
      <p:bldP spid="231" grpId="0"/>
      <p:bldP spid="233" grpId="0" animBg="1"/>
      <p:bldP spid="234" grpId="0" animBg="1"/>
      <p:bldP spid="232" grpId="0" animBg="1"/>
      <p:bldP spid="236" grpId="0" animBg="1"/>
      <p:bldP spid="238" grpId="0"/>
      <p:bldP spid="239" grpId="0"/>
      <p:bldP spid="240" grpId="0"/>
      <p:bldP spid="241" grpId="0"/>
      <p:bldP spid="242" grpId="0"/>
      <p:bldP spid="243" grpId="0" animBg="1"/>
      <p:bldP spid="244" grpId="0" animBg="1"/>
      <p:bldP spid="247" grpId="0"/>
      <p:bldP spid="88" grpId="0"/>
      <p:bldP spid="89" grpId="0" animBg="1"/>
      <p:bldP spid="90" grpId="0" animBg="1"/>
      <p:bldP spid="91" grpId="0"/>
      <p:bldP spid="100" grpId="0"/>
      <p:bldP spid="101" grpId="0"/>
      <p:bldP spid="102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 Box 62"/>
          <p:cNvSpPr txBox="1">
            <a:spLocks noChangeArrowheads="1"/>
          </p:cNvSpPr>
          <p:nvPr/>
        </p:nvSpPr>
        <p:spPr bwMode="auto">
          <a:xfrm>
            <a:off x="0" y="857250"/>
            <a:ext cx="1936750" cy="461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200">
                <a:solidFill>
                  <a:srgbClr val="0070C0"/>
                </a:solidFill>
                <a:latin typeface="Lucida Sans Unicode" pitchFamily="34" charset="0"/>
              </a:rPr>
              <a:t>1.- Registro de la Ley de Ingresos  $180</a:t>
            </a:r>
          </a:p>
        </p:txBody>
      </p:sp>
      <p:sp>
        <p:nvSpPr>
          <p:cNvPr id="18434" name="145 CuadroTexto"/>
          <p:cNvSpPr txBox="1">
            <a:spLocks noChangeArrowheads="1"/>
          </p:cNvSpPr>
          <p:nvPr/>
        </p:nvSpPr>
        <p:spPr bwMode="auto">
          <a:xfrm>
            <a:off x="3500438" y="3000375"/>
            <a:ext cx="4776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400">
                <a:latin typeface="Lucida Sans Unicode" pitchFamily="34" charset="0"/>
              </a:rPr>
              <a:t>ESTADO ANALITICO DE INGRESOS PRESUPUESTALES</a:t>
            </a:r>
          </a:p>
        </p:txBody>
      </p:sp>
      <p:sp>
        <p:nvSpPr>
          <p:cNvPr id="18435" name="150 CuadroTexto"/>
          <p:cNvSpPr txBox="1">
            <a:spLocks noChangeArrowheads="1"/>
          </p:cNvSpPr>
          <p:nvPr/>
        </p:nvSpPr>
        <p:spPr bwMode="auto">
          <a:xfrm>
            <a:off x="2214563" y="342900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8.1.1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Ley de Ingresos Estimada</a:t>
            </a:r>
          </a:p>
        </p:txBody>
      </p:sp>
      <p:sp>
        <p:nvSpPr>
          <p:cNvPr id="152" name="151 CuadroTexto"/>
          <p:cNvSpPr txBox="1"/>
          <p:nvPr/>
        </p:nvSpPr>
        <p:spPr>
          <a:xfrm>
            <a:off x="1143000" y="0"/>
            <a:ext cx="75009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EJERCICIO DEL PRESUPUESTO DEL INGRESO</a:t>
            </a:r>
          </a:p>
        </p:txBody>
      </p:sp>
      <p:grpSp>
        <p:nvGrpSpPr>
          <p:cNvPr id="18437" name="164 Grupo"/>
          <p:cNvGrpSpPr>
            <a:grpSpLocks/>
          </p:cNvGrpSpPr>
          <p:nvPr/>
        </p:nvGrpSpPr>
        <p:grpSpPr bwMode="auto">
          <a:xfrm>
            <a:off x="5861050" y="928688"/>
            <a:ext cx="925513" cy="717550"/>
            <a:chOff x="7643834" y="928670"/>
            <a:chExt cx="925513" cy="717319"/>
          </a:xfrm>
        </p:grpSpPr>
        <p:sp>
          <p:nvSpPr>
            <p:cNvPr id="18622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23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438" name="154 CuadroTexto"/>
          <p:cNvSpPr txBox="1">
            <a:spLocks noChangeArrowheads="1"/>
          </p:cNvSpPr>
          <p:nvPr/>
        </p:nvSpPr>
        <p:spPr bwMode="auto">
          <a:xfrm>
            <a:off x="5462588" y="331788"/>
            <a:ext cx="171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8.1.4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Ley de Ingresos Devengada</a:t>
            </a:r>
          </a:p>
        </p:txBody>
      </p:sp>
      <p:sp>
        <p:nvSpPr>
          <p:cNvPr id="18439" name="155 CuadroTexto"/>
          <p:cNvSpPr txBox="1">
            <a:spLocks noChangeArrowheads="1"/>
          </p:cNvSpPr>
          <p:nvPr/>
        </p:nvSpPr>
        <p:spPr bwMode="auto">
          <a:xfrm>
            <a:off x="3786188" y="347663"/>
            <a:ext cx="1785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8.1.2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Ley de Ingresos</a:t>
            </a:r>
          </a:p>
          <a:p>
            <a:pPr algn="ctr"/>
            <a:r>
              <a:rPr lang="es-MX" sz="1200">
                <a:latin typeface="Lucida Sans Unicode" pitchFamily="34" charset="0"/>
              </a:rPr>
              <a:t>por Ejecutar</a:t>
            </a:r>
          </a:p>
        </p:txBody>
      </p:sp>
      <p:sp>
        <p:nvSpPr>
          <p:cNvPr id="18440" name="156 CuadroTexto"/>
          <p:cNvSpPr txBox="1">
            <a:spLocks noChangeArrowheads="1"/>
          </p:cNvSpPr>
          <p:nvPr/>
        </p:nvSpPr>
        <p:spPr bwMode="auto">
          <a:xfrm>
            <a:off x="7188200" y="1563688"/>
            <a:ext cx="1800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4111</a:t>
            </a:r>
          </a:p>
          <a:p>
            <a:pPr algn="ctr"/>
            <a:r>
              <a:rPr lang="es-MX" sz="1200">
                <a:latin typeface="Lucida Sans Unicode" pitchFamily="34" charset="0"/>
              </a:rPr>
              <a:t>Impuestos sobre Nomina</a:t>
            </a:r>
          </a:p>
        </p:txBody>
      </p:sp>
      <p:sp>
        <p:nvSpPr>
          <p:cNvPr id="164" name="Text Box 62"/>
          <p:cNvSpPr txBox="1">
            <a:spLocks noChangeArrowheads="1"/>
          </p:cNvSpPr>
          <p:nvPr/>
        </p:nvSpPr>
        <p:spPr bwMode="auto">
          <a:xfrm>
            <a:off x="4638675" y="928688"/>
            <a:ext cx="9366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180    (1</a:t>
            </a:r>
          </a:p>
        </p:txBody>
      </p:sp>
      <p:grpSp>
        <p:nvGrpSpPr>
          <p:cNvPr id="18442" name="165 Grupo"/>
          <p:cNvGrpSpPr>
            <a:grpSpLocks/>
          </p:cNvGrpSpPr>
          <p:nvPr/>
        </p:nvGrpSpPr>
        <p:grpSpPr bwMode="auto">
          <a:xfrm>
            <a:off x="2643188" y="928688"/>
            <a:ext cx="925512" cy="717550"/>
            <a:chOff x="7643834" y="928670"/>
            <a:chExt cx="925513" cy="717319"/>
          </a:xfrm>
        </p:grpSpPr>
        <p:sp>
          <p:nvSpPr>
            <p:cNvPr id="18620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21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443" name="168 Grupo"/>
          <p:cNvGrpSpPr>
            <a:grpSpLocks/>
          </p:cNvGrpSpPr>
          <p:nvPr/>
        </p:nvGrpSpPr>
        <p:grpSpPr bwMode="auto">
          <a:xfrm>
            <a:off x="4214813" y="928688"/>
            <a:ext cx="925512" cy="717550"/>
            <a:chOff x="7643834" y="928670"/>
            <a:chExt cx="925513" cy="717319"/>
          </a:xfrm>
        </p:grpSpPr>
        <p:sp>
          <p:nvSpPr>
            <p:cNvPr id="18618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19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444" name="171 Grupo"/>
          <p:cNvGrpSpPr>
            <a:grpSpLocks/>
          </p:cNvGrpSpPr>
          <p:nvPr/>
        </p:nvGrpSpPr>
        <p:grpSpPr bwMode="auto">
          <a:xfrm>
            <a:off x="7667625" y="2163763"/>
            <a:ext cx="925513" cy="717550"/>
            <a:chOff x="7643834" y="928670"/>
            <a:chExt cx="925513" cy="717319"/>
          </a:xfrm>
        </p:grpSpPr>
        <p:sp>
          <p:nvSpPr>
            <p:cNvPr id="18616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17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3" name="192 CuadroTexto"/>
          <p:cNvSpPr txBox="1"/>
          <p:nvPr/>
        </p:nvSpPr>
        <p:spPr>
          <a:xfrm>
            <a:off x="214313" y="428625"/>
            <a:ext cx="129381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Movimientos</a:t>
            </a:r>
            <a:endParaRPr lang="es-MX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32" name="31 Tabla"/>
          <p:cNvGraphicFramePr>
            <a:graphicFrameLocks noGrp="1"/>
          </p:cNvGraphicFramePr>
          <p:nvPr/>
        </p:nvGraphicFramePr>
        <p:xfrm>
          <a:off x="2774950" y="3357563"/>
          <a:ext cx="6096000" cy="3405187"/>
        </p:xfrm>
        <a:graphic>
          <a:graphicData uri="http://schemas.openxmlformats.org/drawingml/2006/table">
            <a:tbl>
              <a:tblPr/>
              <a:tblGrid>
                <a:gridCol w="2088693"/>
                <a:gridCol w="1241280"/>
                <a:gridCol w="922009"/>
                <a:gridCol w="922009"/>
                <a:gridCol w="922009"/>
              </a:tblGrid>
              <a:tr h="188259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Fuente del Ingreso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Ley de Ingresos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Devengado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Recaudado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Por ejecutar</a:t>
                      </a:r>
                      <a:endParaRPr lang="es-MX" sz="11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8825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Estimada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7651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59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ESTADO DE ANALÍTICO DE INGRESOS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88259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POR FUENTE DE CONTRIBUCIÒN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72122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55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TRIBUTARIOS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Estimación Anual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Devengado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Recaudado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Por Ejecutar</a:t>
                      </a:r>
                      <a:endParaRPr lang="es-MX" sz="11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169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Impuestos sobre el patrimonio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24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Impuestos Sobre Nóminas y Asimilables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9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 TOTAL TRIBUTARIOS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72122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25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TRIBUTARIOS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6755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33" name="Text Box 62"/>
          <p:cNvSpPr txBox="1">
            <a:spLocks noChangeArrowheads="1"/>
          </p:cNvSpPr>
          <p:nvPr/>
        </p:nvSpPr>
        <p:spPr bwMode="auto">
          <a:xfrm>
            <a:off x="2051050" y="957263"/>
            <a:ext cx="1020763" cy="3063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1)   180</a:t>
            </a:r>
          </a:p>
        </p:txBody>
      </p:sp>
      <p:sp>
        <p:nvSpPr>
          <p:cNvPr id="34" name="Text Box 62"/>
          <p:cNvSpPr txBox="1">
            <a:spLocks noChangeArrowheads="1"/>
          </p:cNvSpPr>
          <p:nvPr/>
        </p:nvSpPr>
        <p:spPr bwMode="auto">
          <a:xfrm>
            <a:off x="5260975" y="6462713"/>
            <a:ext cx="563563" cy="3063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35" name="Text Box 62"/>
          <p:cNvSpPr txBox="1">
            <a:spLocks noChangeArrowheads="1"/>
          </p:cNvSpPr>
          <p:nvPr/>
        </p:nvSpPr>
        <p:spPr bwMode="auto">
          <a:xfrm>
            <a:off x="5127625" y="3786188"/>
            <a:ext cx="65405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36" name="Text Box 62"/>
          <p:cNvSpPr txBox="1">
            <a:spLocks noChangeArrowheads="1"/>
          </p:cNvSpPr>
          <p:nvPr/>
        </p:nvSpPr>
        <p:spPr bwMode="auto">
          <a:xfrm>
            <a:off x="5167313" y="4181475"/>
            <a:ext cx="623887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37" name="Text Box 62"/>
          <p:cNvSpPr txBox="1">
            <a:spLocks noChangeArrowheads="1"/>
          </p:cNvSpPr>
          <p:nvPr/>
        </p:nvSpPr>
        <p:spPr bwMode="auto">
          <a:xfrm>
            <a:off x="5313363" y="5057775"/>
            <a:ext cx="4286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80</a:t>
            </a:r>
          </a:p>
        </p:txBody>
      </p:sp>
      <p:sp>
        <p:nvSpPr>
          <p:cNvPr id="38" name="Text Box 62"/>
          <p:cNvSpPr txBox="1">
            <a:spLocks noChangeArrowheads="1"/>
          </p:cNvSpPr>
          <p:nvPr/>
        </p:nvSpPr>
        <p:spPr bwMode="auto">
          <a:xfrm>
            <a:off x="5214938" y="5407025"/>
            <a:ext cx="5810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100</a:t>
            </a:r>
          </a:p>
        </p:txBody>
      </p:sp>
      <p:sp>
        <p:nvSpPr>
          <p:cNvPr id="39" name="Text Box 62"/>
          <p:cNvSpPr txBox="1">
            <a:spLocks noChangeArrowheads="1"/>
          </p:cNvSpPr>
          <p:nvPr/>
        </p:nvSpPr>
        <p:spPr bwMode="auto">
          <a:xfrm>
            <a:off x="5214938" y="5756275"/>
            <a:ext cx="598487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180</a:t>
            </a:r>
          </a:p>
        </p:txBody>
      </p:sp>
      <p:grpSp>
        <p:nvGrpSpPr>
          <p:cNvPr id="18545" name="164 Grupo"/>
          <p:cNvGrpSpPr>
            <a:grpSpLocks/>
          </p:cNvGrpSpPr>
          <p:nvPr/>
        </p:nvGrpSpPr>
        <p:grpSpPr bwMode="auto">
          <a:xfrm>
            <a:off x="5870575" y="2178050"/>
            <a:ext cx="925513" cy="717550"/>
            <a:chOff x="7643834" y="928670"/>
            <a:chExt cx="925513" cy="717319"/>
          </a:xfrm>
        </p:grpSpPr>
        <p:sp>
          <p:nvSpPr>
            <p:cNvPr id="18614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15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546" name="164 Grupo"/>
          <p:cNvGrpSpPr>
            <a:grpSpLocks/>
          </p:cNvGrpSpPr>
          <p:nvPr/>
        </p:nvGrpSpPr>
        <p:grpSpPr bwMode="auto">
          <a:xfrm>
            <a:off x="4318000" y="2219325"/>
            <a:ext cx="925513" cy="717550"/>
            <a:chOff x="7643834" y="928670"/>
            <a:chExt cx="925513" cy="717319"/>
          </a:xfrm>
        </p:grpSpPr>
        <p:sp>
          <p:nvSpPr>
            <p:cNvPr id="18612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13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547" name="164 Grupo"/>
          <p:cNvGrpSpPr>
            <a:grpSpLocks/>
          </p:cNvGrpSpPr>
          <p:nvPr/>
        </p:nvGrpSpPr>
        <p:grpSpPr bwMode="auto">
          <a:xfrm>
            <a:off x="2674938" y="2219325"/>
            <a:ext cx="925512" cy="717550"/>
            <a:chOff x="7643834" y="928670"/>
            <a:chExt cx="925513" cy="717319"/>
          </a:xfrm>
        </p:grpSpPr>
        <p:sp>
          <p:nvSpPr>
            <p:cNvPr id="18610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11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548" name="48 CuadroTexto"/>
          <p:cNvSpPr txBox="1">
            <a:spLocks noChangeArrowheads="1"/>
          </p:cNvSpPr>
          <p:nvPr/>
        </p:nvSpPr>
        <p:spPr bwMode="auto">
          <a:xfrm>
            <a:off x="5519738" y="1601788"/>
            <a:ext cx="16430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4112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 Impuestos sobre el Patrimonio</a:t>
            </a:r>
          </a:p>
        </p:txBody>
      </p:sp>
      <p:sp>
        <p:nvSpPr>
          <p:cNvPr id="18549" name="49 CuadroTexto"/>
          <p:cNvSpPr txBox="1">
            <a:spLocks noChangeArrowheads="1"/>
          </p:cNvSpPr>
          <p:nvPr/>
        </p:nvSpPr>
        <p:spPr bwMode="auto">
          <a:xfrm>
            <a:off x="2317750" y="1789113"/>
            <a:ext cx="15716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1112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 Bancos/Tesorería</a:t>
            </a:r>
          </a:p>
        </p:txBody>
      </p:sp>
      <p:sp>
        <p:nvSpPr>
          <p:cNvPr id="18550" name="50 CuadroTexto"/>
          <p:cNvSpPr txBox="1">
            <a:spLocks noChangeArrowheads="1"/>
          </p:cNvSpPr>
          <p:nvPr/>
        </p:nvSpPr>
        <p:spPr bwMode="auto">
          <a:xfrm>
            <a:off x="3789363" y="1617663"/>
            <a:ext cx="18081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1122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 Cuentas por Cobrar a Corto Plazo</a:t>
            </a:r>
          </a:p>
        </p:txBody>
      </p:sp>
      <p:sp>
        <p:nvSpPr>
          <p:cNvPr id="52" name="Text Box 62"/>
          <p:cNvSpPr txBox="1">
            <a:spLocks noChangeArrowheads="1"/>
          </p:cNvSpPr>
          <p:nvPr/>
        </p:nvSpPr>
        <p:spPr bwMode="auto">
          <a:xfrm>
            <a:off x="0" y="1444625"/>
            <a:ext cx="2268538" cy="8302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200">
                <a:solidFill>
                  <a:srgbClr val="00B050"/>
                </a:solidFill>
                <a:latin typeface="Lucida Sans Unicode" pitchFamily="34" charset="0"/>
              </a:rPr>
              <a:t>2.- Registro del devengado por la emisión del documento de cobro (Predial)  $50</a:t>
            </a:r>
          </a:p>
        </p:txBody>
      </p:sp>
      <p:sp>
        <p:nvSpPr>
          <p:cNvPr id="53" name="Text Box 62"/>
          <p:cNvSpPr txBox="1">
            <a:spLocks noChangeArrowheads="1"/>
          </p:cNvSpPr>
          <p:nvPr/>
        </p:nvSpPr>
        <p:spPr bwMode="auto">
          <a:xfrm>
            <a:off x="3968750" y="2189163"/>
            <a:ext cx="77787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2)   50</a:t>
            </a:r>
          </a:p>
        </p:txBody>
      </p:sp>
      <p:sp>
        <p:nvSpPr>
          <p:cNvPr id="54" name="Text Box 62"/>
          <p:cNvSpPr txBox="1">
            <a:spLocks noChangeArrowheads="1"/>
          </p:cNvSpPr>
          <p:nvPr/>
        </p:nvSpPr>
        <p:spPr bwMode="auto">
          <a:xfrm>
            <a:off x="3779838" y="928688"/>
            <a:ext cx="8636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2)   50</a:t>
            </a:r>
          </a:p>
        </p:txBody>
      </p:sp>
      <p:sp>
        <p:nvSpPr>
          <p:cNvPr id="55" name="Text Box 62"/>
          <p:cNvSpPr txBox="1">
            <a:spLocks noChangeArrowheads="1"/>
          </p:cNvSpPr>
          <p:nvPr/>
        </p:nvSpPr>
        <p:spPr bwMode="auto">
          <a:xfrm>
            <a:off x="6300788" y="939800"/>
            <a:ext cx="998537" cy="3063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50   (2</a:t>
            </a:r>
          </a:p>
        </p:txBody>
      </p:sp>
      <p:sp>
        <p:nvSpPr>
          <p:cNvPr id="56" name="Text Box 62"/>
          <p:cNvSpPr txBox="1">
            <a:spLocks noChangeArrowheads="1"/>
          </p:cNvSpPr>
          <p:nvPr/>
        </p:nvSpPr>
        <p:spPr bwMode="auto">
          <a:xfrm>
            <a:off x="6303963" y="2189163"/>
            <a:ext cx="98107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50   (2</a:t>
            </a:r>
          </a:p>
        </p:txBody>
      </p:sp>
      <p:sp>
        <p:nvSpPr>
          <p:cNvPr id="57" name="Text Box 62"/>
          <p:cNvSpPr txBox="1">
            <a:spLocks noChangeArrowheads="1"/>
          </p:cNvSpPr>
          <p:nvPr/>
        </p:nvSpPr>
        <p:spPr bwMode="auto">
          <a:xfrm>
            <a:off x="6329363" y="6451600"/>
            <a:ext cx="50006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50</a:t>
            </a:r>
          </a:p>
        </p:txBody>
      </p:sp>
      <p:sp>
        <p:nvSpPr>
          <p:cNvPr id="58" name="Text Box 62"/>
          <p:cNvSpPr txBox="1">
            <a:spLocks noChangeArrowheads="1"/>
          </p:cNvSpPr>
          <p:nvPr/>
        </p:nvSpPr>
        <p:spPr bwMode="auto">
          <a:xfrm>
            <a:off x="6326188" y="5749925"/>
            <a:ext cx="50006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50</a:t>
            </a:r>
          </a:p>
        </p:txBody>
      </p:sp>
      <p:sp>
        <p:nvSpPr>
          <p:cNvPr id="59" name="Text Box 62"/>
          <p:cNvSpPr txBox="1">
            <a:spLocks noChangeArrowheads="1"/>
          </p:cNvSpPr>
          <p:nvPr/>
        </p:nvSpPr>
        <p:spPr bwMode="auto">
          <a:xfrm>
            <a:off x="6307138" y="5072063"/>
            <a:ext cx="50006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50</a:t>
            </a:r>
          </a:p>
        </p:txBody>
      </p:sp>
      <p:sp>
        <p:nvSpPr>
          <p:cNvPr id="60" name="Text Box 62"/>
          <p:cNvSpPr txBox="1">
            <a:spLocks noChangeArrowheads="1"/>
          </p:cNvSpPr>
          <p:nvPr/>
        </p:nvSpPr>
        <p:spPr bwMode="auto">
          <a:xfrm>
            <a:off x="6318250" y="3786188"/>
            <a:ext cx="50006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50</a:t>
            </a:r>
          </a:p>
        </p:txBody>
      </p:sp>
      <p:sp>
        <p:nvSpPr>
          <p:cNvPr id="61" name="Text Box 62"/>
          <p:cNvSpPr txBox="1">
            <a:spLocks noChangeArrowheads="1"/>
          </p:cNvSpPr>
          <p:nvPr/>
        </p:nvSpPr>
        <p:spPr bwMode="auto">
          <a:xfrm>
            <a:off x="0" y="2420938"/>
            <a:ext cx="2339975" cy="646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200">
                <a:solidFill>
                  <a:srgbClr val="C00000"/>
                </a:solidFill>
                <a:latin typeface="Lucida Sans Unicode" pitchFamily="34" charset="0"/>
              </a:rPr>
              <a:t>3.- Se efectúa el cobro del impuesto determinable (Predial). $30</a:t>
            </a:r>
          </a:p>
        </p:txBody>
      </p:sp>
      <p:sp>
        <p:nvSpPr>
          <p:cNvPr id="62" name="Text Box 62"/>
          <p:cNvSpPr txBox="1">
            <a:spLocks noChangeArrowheads="1"/>
          </p:cNvSpPr>
          <p:nvPr/>
        </p:nvSpPr>
        <p:spPr bwMode="auto">
          <a:xfrm>
            <a:off x="7235825" y="4194175"/>
            <a:ext cx="500063" cy="3063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30 </a:t>
            </a:r>
          </a:p>
        </p:txBody>
      </p:sp>
      <p:sp>
        <p:nvSpPr>
          <p:cNvPr id="63" name="Text Box 62"/>
          <p:cNvSpPr txBox="1">
            <a:spLocks noChangeArrowheads="1"/>
          </p:cNvSpPr>
          <p:nvPr/>
        </p:nvSpPr>
        <p:spPr bwMode="auto">
          <a:xfrm>
            <a:off x="5499100" y="928688"/>
            <a:ext cx="83661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3)   30</a:t>
            </a:r>
          </a:p>
        </p:txBody>
      </p:sp>
      <p:sp>
        <p:nvSpPr>
          <p:cNvPr id="64" name="Text Box 62"/>
          <p:cNvSpPr txBox="1">
            <a:spLocks noChangeArrowheads="1"/>
          </p:cNvSpPr>
          <p:nvPr/>
        </p:nvSpPr>
        <p:spPr bwMode="auto">
          <a:xfrm>
            <a:off x="2311400" y="2217738"/>
            <a:ext cx="792163" cy="3063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3)   30</a:t>
            </a:r>
          </a:p>
        </p:txBody>
      </p:sp>
      <p:sp>
        <p:nvSpPr>
          <p:cNvPr id="65" name="Text Box 62"/>
          <p:cNvSpPr txBox="1">
            <a:spLocks noChangeArrowheads="1"/>
          </p:cNvSpPr>
          <p:nvPr/>
        </p:nvSpPr>
        <p:spPr bwMode="auto">
          <a:xfrm>
            <a:off x="8101013" y="908050"/>
            <a:ext cx="7080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30  (3</a:t>
            </a:r>
          </a:p>
        </p:txBody>
      </p:sp>
      <p:sp>
        <p:nvSpPr>
          <p:cNvPr id="66" name="Text Box 62"/>
          <p:cNvSpPr txBox="1">
            <a:spLocks noChangeArrowheads="1"/>
          </p:cNvSpPr>
          <p:nvPr/>
        </p:nvSpPr>
        <p:spPr bwMode="auto">
          <a:xfrm>
            <a:off x="4818063" y="2189163"/>
            <a:ext cx="73501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30  (3</a:t>
            </a:r>
          </a:p>
        </p:txBody>
      </p:sp>
      <p:grpSp>
        <p:nvGrpSpPr>
          <p:cNvPr id="18566" name="164 Grupo"/>
          <p:cNvGrpSpPr>
            <a:grpSpLocks/>
          </p:cNvGrpSpPr>
          <p:nvPr/>
        </p:nvGrpSpPr>
        <p:grpSpPr bwMode="auto">
          <a:xfrm>
            <a:off x="7623175" y="877888"/>
            <a:ext cx="925513" cy="717550"/>
            <a:chOff x="7643834" y="928670"/>
            <a:chExt cx="925513" cy="717319"/>
          </a:xfrm>
        </p:grpSpPr>
        <p:sp>
          <p:nvSpPr>
            <p:cNvPr id="18608" name="Line 4"/>
            <p:cNvSpPr>
              <a:spLocks noChangeShapeType="1"/>
            </p:cNvSpPr>
            <p:nvPr/>
          </p:nvSpPr>
          <p:spPr bwMode="auto">
            <a:xfrm>
              <a:off x="7643834" y="928670"/>
              <a:ext cx="925513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09" name="Line 5"/>
            <p:cNvSpPr>
              <a:spLocks noChangeShapeType="1"/>
            </p:cNvSpPr>
            <p:nvPr/>
          </p:nvSpPr>
          <p:spPr bwMode="auto">
            <a:xfrm>
              <a:off x="8107298" y="928670"/>
              <a:ext cx="0" cy="717319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567" name="69 CuadroTexto"/>
          <p:cNvSpPr txBox="1">
            <a:spLocks noChangeArrowheads="1"/>
          </p:cNvSpPr>
          <p:nvPr/>
        </p:nvSpPr>
        <p:spPr bwMode="auto">
          <a:xfrm>
            <a:off x="7164388" y="260350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200">
                <a:latin typeface="Lucida Sans Unicode" pitchFamily="34" charset="0"/>
              </a:rPr>
              <a:t>8.1.5</a:t>
            </a:r>
            <a:br>
              <a:rPr lang="es-MX" sz="1200">
                <a:latin typeface="Lucida Sans Unicode" pitchFamily="34" charset="0"/>
              </a:rPr>
            </a:br>
            <a:r>
              <a:rPr lang="es-MX" sz="1200">
                <a:latin typeface="Lucida Sans Unicode" pitchFamily="34" charset="0"/>
              </a:rPr>
              <a:t>Ley de Ingresos Recaudada</a:t>
            </a:r>
          </a:p>
        </p:txBody>
      </p:sp>
      <p:sp>
        <p:nvSpPr>
          <p:cNvPr id="71" name="Text Box 62"/>
          <p:cNvSpPr txBox="1">
            <a:spLocks noChangeArrowheads="1"/>
          </p:cNvSpPr>
          <p:nvPr/>
        </p:nvSpPr>
        <p:spPr bwMode="auto">
          <a:xfrm>
            <a:off x="7245350" y="6464300"/>
            <a:ext cx="50006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30 </a:t>
            </a:r>
          </a:p>
        </p:txBody>
      </p:sp>
      <p:sp>
        <p:nvSpPr>
          <p:cNvPr id="72" name="Text Box 62"/>
          <p:cNvSpPr txBox="1">
            <a:spLocks noChangeArrowheads="1"/>
          </p:cNvSpPr>
          <p:nvPr/>
        </p:nvSpPr>
        <p:spPr bwMode="auto">
          <a:xfrm>
            <a:off x="7246938" y="5756275"/>
            <a:ext cx="50006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30 </a:t>
            </a:r>
          </a:p>
        </p:txBody>
      </p:sp>
      <p:sp>
        <p:nvSpPr>
          <p:cNvPr id="73" name="Text Box 62"/>
          <p:cNvSpPr txBox="1">
            <a:spLocks noChangeArrowheads="1"/>
          </p:cNvSpPr>
          <p:nvPr/>
        </p:nvSpPr>
        <p:spPr bwMode="auto">
          <a:xfrm>
            <a:off x="7229475" y="5072063"/>
            <a:ext cx="50006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30 </a:t>
            </a:r>
          </a:p>
        </p:txBody>
      </p:sp>
      <p:sp>
        <p:nvSpPr>
          <p:cNvPr id="74" name="Text Box 62"/>
          <p:cNvSpPr txBox="1">
            <a:spLocks noChangeArrowheads="1"/>
          </p:cNvSpPr>
          <p:nvPr/>
        </p:nvSpPr>
        <p:spPr bwMode="auto">
          <a:xfrm>
            <a:off x="7240588" y="3789363"/>
            <a:ext cx="50006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30 </a:t>
            </a:r>
          </a:p>
        </p:txBody>
      </p:sp>
      <p:sp>
        <p:nvSpPr>
          <p:cNvPr id="75" name="Text Box 62"/>
          <p:cNvSpPr txBox="1">
            <a:spLocks noChangeArrowheads="1"/>
          </p:cNvSpPr>
          <p:nvPr/>
        </p:nvSpPr>
        <p:spPr bwMode="auto">
          <a:xfrm>
            <a:off x="6321425" y="4173538"/>
            <a:ext cx="50006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B050"/>
                </a:solidFill>
                <a:latin typeface="Lucida Sans Unicode" pitchFamily="34" charset="0"/>
              </a:rPr>
              <a:t>50</a:t>
            </a:r>
          </a:p>
        </p:txBody>
      </p:sp>
      <p:sp>
        <p:nvSpPr>
          <p:cNvPr id="76" name="Text Box 62"/>
          <p:cNvSpPr txBox="1">
            <a:spLocks noChangeArrowheads="1"/>
          </p:cNvSpPr>
          <p:nvPr/>
        </p:nvSpPr>
        <p:spPr bwMode="auto">
          <a:xfrm>
            <a:off x="0" y="3246438"/>
            <a:ext cx="2339975" cy="8302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200">
                <a:solidFill>
                  <a:srgbClr val="7030A0"/>
                </a:solidFill>
                <a:latin typeface="Lucida Sans Unicode" pitchFamily="34" charset="0"/>
              </a:rPr>
              <a:t>4.- Se efectúa el cobro del impuesto auto determinable (2% sobre nómina). $70</a:t>
            </a:r>
          </a:p>
        </p:txBody>
      </p:sp>
      <p:sp>
        <p:nvSpPr>
          <p:cNvPr id="77" name="Text Box 62"/>
          <p:cNvSpPr txBox="1">
            <a:spLocks noChangeArrowheads="1"/>
          </p:cNvSpPr>
          <p:nvPr/>
        </p:nvSpPr>
        <p:spPr bwMode="auto">
          <a:xfrm>
            <a:off x="7154863" y="3768725"/>
            <a:ext cx="674687" cy="307975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100</a:t>
            </a:r>
          </a:p>
        </p:txBody>
      </p:sp>
      <p:sp>
        <p:nvSpPr>
          <p:cNvPr id="78" name="Text Box 62"/>
          <p:cNvSpPr txBox="1">
            <a:spLocks noChangeArrowheads="1"/>
          </p:cNvSpPr>
          <p:nvPr/>
        </p:nvSpPr>
        <p:spPr bwMode="auto">
          <a:xfrm>
            <a:off x="4818063" y="2403475"/>
            <a:ext cx="73501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70  (4</a:t>
            </a:r>
          </a:p>
        </p:txBody>
      </p:sp>
      <p:sp>
        <p:nvSpPr>
          <p:cNvPr id="79" name="Text Box 62"/>
          <p:cNvSpPr txBox="1">
            <a:spLocks noChangeArrowheads="1"/>
          </p:cNvSpPr>
          <p:nvPr/>
        </p:nvSpPr>
        <p:spPr bwMode="auto">
          <a:xfrm>
            <a:off x="8112125" y="2178050"/>
            <a:ext cx="80327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70   (4</a:t>
            </a:r>
          </a:p>
        </p:txBody>
      </p:sp>
      <p:sp>
        <p:nvSpPr>
          <p:cNvPr id="80" name="Text Box 62"/>
          <p:cNvSpPr txBox="1">
            <a:spLocks noChangeArrowheads="1"/>
          </p:cNvSpPr>
          <p:nvPr/>
        </p:nvSpPr>
        <p:spPr bwMode="auto">
          <a:xfrm>
            <a:off x="6315075" y="1143000"/>
            <a:ext cx="820738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70   (4</a:t>
            </a:r>
          </a:p>
        </p:txBody>
      </p:sp>
      <p:sp>
        <p:nvSpPr>
          <p:cNvPr id="81" name="Text Box 62"/>
          <p:cNvSpPr txBox="1">
            <a:spLocks noChangeArrowheads="1"/>
          </p:cNvSpPr>
          <p:nvPr/>
        </p:nvSpPr>
        <p:spPr bwMode="auto">
          <a:xfrm>
            <a:off x="8101013" y="1155700"/>
            <a:ext cx="77946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70  (4</a:t>
            </a:r>
          </a:p>
        </p:txBody>
      </p:sp>
      <p:sp>
        <p:nvSpPr>
          <p:cNvPr id="82" name="Text Box 62"/>
          <p:cNvSpPr txBox="1">
            <a:spLocks noChangeArrowheads="1"/>
          </p:cNvSpPr>
          <p:nvPr/>
        </p:nvSpPr>
        <p:spPr bwMode="auto">
          <a:xfrm>
            <a:off x="3779838" y="1195388"/>
            <a:ext cx="863600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4)   70</a:t>
            </a:r>
          </a:p>
        </p:txBody>
      </p:sp>
      <p:sp>
        <p:nvSpPr>
          <p:cNvPr id="83" name="Text Box 62"/>
          <p:cNvSpPr txBox="1">
            <a:spLocks noChangeArrowheads="1"/>
          </p:cNvSpPr>
          <p:nvPr/>
        </p:nvSpPr>
        <p:spPr bwMode="auto">
          <a:xfrm>
            <a:off x="3968750" y="2403475"/>
            <a:ext cx="77787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4)   70</a:t>
            </a:r>
          </a:p>
        </p:txBody>
      </p:sp>
      <p:sp>
        <p:nvSpPr>
          <p:cNvPr id="84" name="Text Box 62"/>
          <p:cNvSpPr txBox="1">
            <a:spLocks noChangeArrowheads="1"/>
          </p:cNvSpPr>
          <p:nvPr/>
        </p:nvSpPr>
        <p:spPr bwMode="auto">
          <a:xfrm>
            <a:off x="5499100" y="1143000"/>
            <a:ext cx="836613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4)   70</a:t>
            </a:r>
          </a:p>
        </p:txBody>
      </p:sp>
      <p:sp>
        <p:nvSpPr>
          <p:cNvPr id="85" name="Text Box 62"/>
          <p:cNvSpPr txBox="1">
            <a:spLocks noChangeArrowheads="1"/>
          </p:cNvSpPr>
          <p:nvPr/>
        </p:nvSpPr>
        <p:spPr bwMode="auto">
          <a:xfrm>
            <a:off x="2312988" y="2433638"/>
            <a:ext cx="79057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r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4)   70</a:t>
            </a:r>
          </a:p>
        </p:txBody>
      </p:sp>
      <p:sp>
        <p:nvSpPr>
          <p:cNvPr id="93" name="Text Box 62"/>
          <p:cNvSpPr txBox="1">
            <a:spLocks noChangeArrowheads="1"/>
          </p:cNvSpPr>
          <p:nvPr/>
        </p:nvSpPr>
        <p:spPr bwMode="auto">
          <a:xfrm>
            <a:off x="7240588" y="5395913"/>
            <a:ext cx="500062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70</a:t>
            </a:r>
          </a:p>
        </p:txBody>
      </p:sp>
      <p:sp>
        <p:nvSpPr>
          <p:cNvPr id="94" name="Text Box 62"/>
          <p:cNvSpPr txBox="1">
            <a:spLocks noChangeArrowheads="1"/>
          </p:cNvSpPr>
          <p:nvPr/>
        </p:nvSpPr>
        <p:spPr bwMode="auto">
          <a:xfrm>
            <a:off x="7123113" y="5729288"/>
            <a:ext cx="652462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7030A0"/>
                </a:solidFill>
                <a:latin typeface="+mn-lt"/>
              </a:rPr>
              <a:t>100</a:t>
            </a:r>
          </a:p>
        </p:txBody>
      </p:sp>
      <p:sp>
        <p:nvSpPr>
          <p:cNvPr id="95" name="Text Box 62"/>
          <p:cNvSpPr txBox="1">
            <a:spLocks noChangeArrowheads="1"/>
          </p:cNvSpPr>
          <p:nvPr/>
        </p:nvSpPr>
        <p:spPr bwMode="auto">
          <a:xfrm>
            <a:off x="7200900" y="6442075"/>
            <a:ext cx="579438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7030A0"/>
                </a:solidFill>
                <a:latin typeface="+mn-lt"/>
              </a:rPr>
              <a:t>100</a:t>
            </a:r>
          </a:p>
        </p:txBody>
      </p:sp>
      <p:sp>
        <p:nvSpPr>
          <p:cNvPr id="96" name="Text Box 62"/>
          <p:cNvSpPr txBox="1">
            <a:spLocks noChangeArrowheads="1"/>
          </p:cNvSpPr>
          <p:nvPr/>
        </p:nvSpPr>
        <p:spPr bwMode="auto">
          <a:xfrm>
            <a:off x="7191375" y="4164013"/>
            <a:ext cx="588963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7030A0"/>
                </a:solidFill>
                <a:latin typeface="+mn-lt"/>
              </a:rPr>
              <a:t>100</a:t>
            </a:r>
          </a:p>
        </p:txBody>
      </p:sp>
      <p:sp>
        <p:nvSpPr>
          <p:cNvPr id="87" name="Text Box 62"/>
          <p:cNvSpPr txBox="1">
            <a:spLocks noChangeArrowheads="1"/>
          </p:cNvSpPr>
          <p:nvPr/>
        </p:nvSpPr>
        <p:spPr bwMode="auto">
          <a:xfrm>
            <a:off x="6186488" y="6427788"/>
            <a:ext cx="647700" cy="306387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7030A0"/>
                </a:solidFill>
                <a:latin typeface="+mn-lt"/>
              </a:rPr>
              <a:t>120 </a:t>
            </a:r>
          </a:p>
        </p:txBody>
      </p:sp>
      <p:sp>
        <p:nvSpPr>
          <p:cNvPr id="88" name="Text Box 62"/>
          <p:cNvSpPr txBox="1">
            <a:spLocks noChangeArrowheads="1"/>
          </p:cNvSpPr>
          <p:nvPr/>
        </p:nvSpPr>
        <p:spPr bwMode="auto">
          <a:xfrm>
            <a:off x="6197600" y="3778250"/>
            <a:ext cx="558800" cy="307975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120 </a:t>
            </a:r>
          </a:p>
        </p:txBody>
      </p:sp>
      <p:sp>
        <p:nvSpPr>
          <p:cNvPr id="97" name="Text Box 62"/>
          <p:cNvSpPr txBox="1">
            <a:spLocks noChangeArrowheads="1"/>
          </p:cNvSpPr>
          <p:nvPr/>
        </p:nvSpPr>
        <p:spPr bwMode="auto">
          <a:xfrm>
            <a:off x="6230938" y="5387975"/>
            <a:ext cx="652462" cy="307975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7030A0"/>
                </a:solidFill>
                <a:latin typeface="Lucida Sans Unicode" pitchFamily="34" charset="0"/>
              </a:rPr>
              <a:t>70</a:t>
            </a:r>
            <a:r>
              <a:rPr lang="es-MX" sz="1400">
                <a:solidFill>
                  <a:srgbClr val="C00000"/>
                </a:solidFill>
                <a:latin typeface="Lucida Sans Unicode" pitchFamily="34" charset="0"/>
              </a:rPr>
              <a:t> </a:t>
            </a:r>
          </a:p>
        </p:txBody>
      </p:sp>
      <p:sp>
        <p:nvSpPr>
          <p:cNvPr id="98" name="Text Box 62"/>
          <p:cNvSpPr txBox="1">
            <a:spLocks noChangeArrowheads="1"/>
          </p:cNvSpPr>
          <p:nvPr/>
        </p:nvSpPr>
        <p:spPr bwMode="auto">
          <a:xfrm>
            <a:off x="6181725" y="5718175"/>
            <a:ext cx="649288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7030A0"/>
                </a:solidFill>
                <a:latin typeface="+mn-lt"/>
              </a:rPr>
              <a:t>120</a:t>
            </a:r>
            <a:r>
              <a:rPr lang="es-MX" sz="1400" dirty="0">
                <a:solidFill>
                  <a:srgbClr val="C00000"/>
                </a:solidFill>
                <a:latin typeface="+mn-lt"/>
              </a:rPr>
              <a:t> </a:t>
            </a:r>
          </a:p>
        </p:txBody>
      </p:sp>
      <p:sp>
        <p:nvSpPr>
          <p:cNvPr id="99" name="Text Box 62"/>
          <p:cNvSpPr txBox="1">
            <a:spLocks noChangeArrowheads="1"/>
          </p:cNvSpPr>
          <p:nvPr/>
        </p:nvSpPr>
        <p:spPr bwMode="auto">
          <a:xfrm>
            <a:off x="6172200" y="4164013"/>
            <a:ext cx="636588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7030A0"/>
                </a:solidFill>
                <a:latin typeface="+mn-lt"/>
              </a:rPr>
              <a:t>120 </a:t>
            </a:r>
          </a:p>
        </p:txBody>
      </p:sp>
      <p:sp>
        <p:nvSpPr>
          <p:cNvPr id="86" name="Text Box 62"/>
          <p:cNvSpPr txBox="1">
            <a:spLocks noChangeArrowheads="1"/>
          </p:cNvSpPr>
          <p:nvPr/>
        </p:nvSpPr>
        <p:spPr bwMode="auto">
          <a:xfrm>
            <a:off x="8101013" y="3778250"/>
            <a:ext cx="62547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89" name="Text Box 62"/>
          <p:cNvSpPr txBox="1">
            <a:spLocks noChangeArrowheads="1"/>
          </p:cNvSpPr>
          <p:nvPr/>
        </p:nvSpPr>
        <p:spPr bwMode="auto">
          <a:xfrm>
            <a:off x="8101013" y="4148138"/>
            <a:ext cx="62547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90" name="Text Box 62"/>
          <p:cNvSpPr txBox="1">
            <a:spLocks noChangeArrowheads="1"/>
          </p:cNvSpPr>
          <p:nvPr/>
        </p:nvSpPr>
        <p:spPr bwMode="auto">
          <a:xfrm>
            <a:off x="8226425" y="5045075"/>
            <a:ext cx="4286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80</a:t>
            </a:r>
          </a:p>
        </p:txBody>
      </p:sp>
      <p:sp>
        <p:nvSpPr>
          <p:cNvPr id="91" name="Text Box 62"/>
          <p:cNvSpPr txBox="1">
            <a:spLocks noChangeArrowheads="1"/>
          </p:cNvSpPr>
          <p:nvPr/>
        </p:nvSpPr>
        <p:spPr bwMode="auto">
          <a:xfrm>
            <a:off x="8101013" y="5373688"/>
            <a:ext cx="581025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100</a:t>
            </a:r>
          </a:p>
        </p:txBody>
      </p:sp>
      <p:sp>
        <p:nvSpPr>
          <p:cNvPr id="92" name="Text Box 62"/>
          <p:cNvSpPr txBox="1">
            <a:spLocks noChangeArrowheads="1"/>
          </p:cNvSpPr>
          <p:nvPr/>
        </p:nvSpPr>
        <p:spPr bwMode="auto">
          <a:xfrm>
            <a:off x="8101013" y="6419850"/>
            <a:ext cx="598487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100" name="Text Box 62"/>
          <p:cNvSpPr txBox="1">
            <a:spLocks noChangeArrowheads="1"/>
          </p:cNvSpPr>
          <p:nvPr/>
        </p:nvSpPr>
        <p:spPr bwMode="auto">
          <a:xfrm>
            <a:off x="8101013" y="5732463"/>
            <a:ext cx="598487" cy="307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180</a:t>
            </a:r>
          </a:p>
        </p:txBody>
      </p:sp>
      <p:sp>
        <p:nvSpPr>
          <p:cNvPr id="101" name="Text Box 62"/>
          <p:cNvSpPr txBox="1">
            <a:spLocks noChangeArrowheads="1"/>
          </p:cNvSpPr>
          <p:nvPr/>
        </p:nvSpPr>
        <p:spPr bwMode="auto">
          <a:xfrm>
            <a:off x="8107363" y="5045075"/>
            <a:ext cx="598487" cy="307975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30</a:t>
            </a:r>
          </a:p>
        </p:txBody>
      </p:sp>
      <p:sp>
        <p:nvSpPr>
          <p:cNvPr id="102" name="Text Box 62"/>
          <p:cNvSpPr txBox="1">
            <a:spLocks noChangeArrowheads="1"/>
          </p:cNvSpPr>
          <p:nvPr/>
        </p:nvSpPr>
        <p:spPr bwMode="auto">
          <a:xfrm>
            <a:off x="8101013" y="3784600"/>
            <a:ext cx="598487" cy="307975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130</a:t>
            </a:r>
          </a:p>
        </p:txBody>
      </p:sp>
      <p:sp>
        <p:nvSpPr>
          <p:cNvPr id="103" name="Text Box 62"/>
          <p:cNvSpPr txBox="1">
            <a:spLocks noChangeArrowheads="1"/>
          </p:cNvSpPr>
          <p:nvPr/>
        </p:nvSpPr>
        <p:spPr bwMode="auto">
          <a:xfrm>
            <a:off x="8101013" y="4149725"/>
            <a:ext cx="598487" cy="30638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0070C0"/>
                </a:solidFill>
                <a:latin typeface="+mn-lt"/>
              </a:rPr>
              <a:t>130</a:t>
            </a:r>
          </a:p>
        </p:txBody>
      </p:sp>
      <p:sp>
        <p:nvSpPr>
          <p:cNvPr id="104" name="Text Box 62"/>
          <p:cNvSpPr txBox="1">
            <a:spLocks noChangeArrowheads="1"/>
          </p:cNvSpPr>
          <p:nvPr/>
        </p:nvSpPr>
        <p:spPr bwMode="auto">
          <a:xfrm>
            <a:off x="8107363" y="6451600"/>
            <a:ext cx="598487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0070C0"/>
                </a:solidFill>
                <a:latin typeface="+mn-lt"/>
              </a:rPr>
              <a:t>130</a:t>
            </a:r>
          </a:p>
        </p:txBody>
      </p:sp>
      <p:sp>
        <p:nvSpPr>
          <p:cNvPr id="105" name="Text Box 62"/>
          <p:cNvSpPr txBox="1">
            <a:spLocks noChangeArrowheads="1"/>
          </p:cNvSpPr>
          <p:nvPr/>
        </p:nvSpPr>
        <p:spPr bwMode="auto">
          <a:xfrm>
            <a:off x="8101013" y="5722938"/>
            <a:ext cx="598487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0070C0"/>
                </a:solidFill>
                <a:latin typeface="+mn-lt"/>
              </a:rPr>
              <a:t>130</a:t>
            </a:r>
          </a:p>
        </p:txBody>
      </p:sp>
      <p:sp>
        <p:nvSpPr>
          <p:cNvPr id="106" name="Text Box 62"/>
          <p:cNvSpPr txBox="1">
            <a:spLocks noChangeArrowheads="1"/>
          </p:cNvSpPr>
          <p:nvPr/>
        </p:nvSpPr>
        <p:spPr bwMode="auto">
          <a:xfrm>
            <a:off x="8089900" y="5373688"/>
            <a:ext cx="598488" cy="307975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30</a:t>
            </a:r>
          </a:p>
        </p:txBody>
      </p:sp>
      <p:sp>
        <p:nvSpPr>
          <p:cNvPr id="107" name="Text Box 62"/>
          <p:cNvSpPr txBox="1">
            <a:spLocks noChangeArrowheads="1"/>
          </p:cNvSpPr>
          <p:nvPr/>
        </p:nvSpPr>
        <p:spPr bwMode="auto">
          <a:xfrm>
            <a:off x="8101013" y="6451600"/>
            <a:ext cx="598487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0070C0"/>
                </a:solidFill>
                <a:latin typeface="+mn-lt"/>
              </a:rPr>
              <a:t>60</a:t>
            </a:r>
          </a:p>
        </p:txBody>
      </p:sp>
      <p:sp>
        <p:nvSpPr>
          <p:cNvPr id="108" name="Text Box 62"/>
          <p:cNvSpPr txBox="1">
            <a:spLocks noChangeArrowheads="1"/>
          </p:cNvSpPr>
          <p:nvPr/>
        </p:nvSpPr>
        <p:spPr bwMode="auto">
          <a:xfrm>
            <a:off x="8101013" y="5722938"/>
            <a:ext cx="598487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0070C0"/>
                </a:solidFill>
                <a:latin typeface="+mn-lt"/>
              </a:rPr>
              <a:t>60</a:t>
            </a:r>
          </a:p>
        </p:txBody>
      </p:sp>
      <p:sp>
        <p:nvSpPr>
          <p:cNvPr id="109" name="Text Box 62"/>
          <p:cNvSpPr txBox="1">
            <a:spLocks noChangeArrowheads="1"/>
          </p:cNvSpPr>
          <p:nvPr/>
        </p:nvSpPr>
        <p:spPr bwMode="auto">
          <a:xfrm>
            <a:off x="8093075" y="4141788"/>
            <a:ext cx="600075" cy="3079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182563" indent="-182563" algn="ctr" fontAlgn="auto">
              <a:spcBef>
                <a:spcPct val="6500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srgbClr val="0070C0"/>
                </a:solidFill>
                <a:latin typeface="+mn-lt"/>
              </a:rPr>
              <a:t>60</a:t>
            </a:r>
          </a:p>
        </p:txBody>
      </p:sp>
      <p:sp>
        <p:nvSpPr>
          <p:cNvPr id="110" name="Text Box 62"/>
          <p:cNvSpPr txBox="1">
            <a:spLocks noChangeArrowheads="1"/>
          </p:cNvSpPr>
          <p:nvPr/>
        </p:nvSpPr>
        <p:spPr bwMode="auto">
          <a:xfrm>
            <a:off x="8078788" y="3773488"/>
            <a:ext cx="598487" cy="307975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82563" indent="-182563" algn="ctr">
              <a:spcBef>
                <a:spcPct val="65000"/>
              </a:spcBef>
            </a:pPr>
            <a:r>
              <a:rPr lang="es-MX" sz="1400">
                <a:solidFill>
                  <a:srgbClr val="0070C0"/>
                </a:solidFill>
                <a:latin typeface="Lucida Sans Unicode" pitchFamily="34" charset="0"/>
              </a:rPr>
              <a:t>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64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71" grpId="0"/>
      <p:bldP spid="72" grpId="0"/>
      <p:bldP spid="73" grpId="0"/>
      <p:bldP spid="74" grpId="0"/>
      <p:bldP spid="75" grpId="0"/>
      <p:bldP spid="76" grpId="0"/>
      <p:bldP spid="77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93" grpId="0"/>
      <p:bldP spid="94" grpId="0" animBg="1"/>
      <p:bldP spid="95" grpId="0" animBg="1"/>
      <p:bldP spid="96" grpId="0" animBg="1"/>
      <p:bldP spid="87" grpId="0" animBg="1"/>
      <p:bldP spid="88" grpId="0" animBg="1"/>
      <p:bldP spid="97" grpId="0" animBg="1"/>
      <p:bldP spid="98" grpId="0" animBg="1"/>
      <p:bldP spid="99" grpId="0" animBg="1"/>
      <p:bldP spid="86" grpId="0"/>
      <p:bldP spid="89" grpId="0"/>
      <p:bldP spid="90" grpId="0"/>
      <p:bldP spid="91" grpId="0"/>
      <p:bldP spid="92" grpId="0"/>
      <p:bldP spid="100" grpId="0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5 Marcador de número de diapositiva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7" rIns="91432" bIns="45717"/>
          <a:lstStyle/>
          <a:p>
            <a:pPr algn="r"/>
            <a:fld id="{5642BB50-DEE5-4290-A05A-B45B755536BB}" type="slidenum">
              <a:rPr lang="es-ES" sz="1400"/>
              <a:pPr algn="r"/>
              <a:t>6</a:t>
            </a:fld>
            <a:endParaRPr lang="es-ES" sz="140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b="43333"/>
          <a:stretch>
            <a:fillRect/>
          </a:stretch>
        </p:blipFill>
        <p:spPr bwMode="auto">
          <a:xfrm>
            <a:off x="0" y="5734050"/>
            <a:ext cx="9144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 l="5080" t="3873" r="51884" b="9406"/>
          <a:stretch>
            <a:fillRect/>
          </a:stretch>
        </p:blipFill>
        <p:spPr bwMode="auto">
          <a:xfrm>
            <a:off x="179388" y="69850"/>
            <a:ext cx="180022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WordArt 5" descr="Bolsa de papel"/>
          <p:cNvSpPr>
            <a:spLocks noChangeArrowheads="1" noChangeShapeType="1" noTextEdit="1"/>
          </p:cNvSpPr>
          <p:nvPr/>
        </p:nvSpPr>
        <p:spPr bwMode="auto">
          <a:xfrm>
            <a:off x="2195513" y="2565400"/>
            <a:ext cx="518477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PREGUNTAS?</a:t>
            </a:r>
          </a:p>
        </p:txBody>
      </p:sp>
      <p:pic>
        <p:nvPicPr>
          <p:cNvPr id="19461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188913"/>
            <a:ext cx="1730375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3543300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755" name="Picture 3" descr="Dibujo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412875"/>
            <a:ext cx="5041900" cy="450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62625"/>
            <a:ext cx="91440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7" name="Rectangle 5"/>
          <p:cNvSpPr>
            <a:spLocks noChangeArrowheads="1"/>
          </p:cNvSpPr>
          <p:nvPr/>
        </p:nvSpPr>
        <p:spPr bwMode="auto">
          <a:xfrm>
            <a:off x="3348038" y="1628775"/>
            <a:ext cx="4968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7" rIns="91432" bIns="45717">
            <a:spAutoFit/>
          </a:bodyPr>
          <a:lstStyle/>
          <a:p>
            <a:pPr algn="ctr"/>
            <a:r>
              <a:rPr lang="es-MX" sz="3200" b="1">
                <a:solidFill>
                  <a:srgbClr val="A50021"/>
                </a:solidFill>
              </a:rPr>
              <a:t>GRACIAS POR SU ATENCIÓN</a:t>
            </a:r>
            <a:endParaRPr lang="es-ES" sz="3200" b="1">
              <a:solidFill>
                <a:srgbClr val="A50021"/>
              </a:solidFill>
            </a:endParaRPr>
          </a:p>
        </p:txBody>
      </p:sp>
      <p:sp>
        <p:nvSpPr>
          <p:cNvPr id="202758" name="Rectangle 6"/>
          <p:cNvSpPr>
            <a:spLocks noChangeArrowheads="1"/>
          </p:cNvSpPr>
          <p:nvPr/>
        </p:nvSpPr>
        <p:spPr bwMode="auto">
          <a:xfrm>
            <a:off x="4067175" y="2997200"/>
            <a:ext cx="38877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7" rIns="91432" bIns="45717">
            <a:spAutoFit/>
          </a:bodyPr>
          <a:lstStyle/>
          <a:p>
            <a:r>
              <a:rPr lang="es-MX" sz="2200" b="1" i="1"/>
              <a:t>C.P. Tomás Flores Aradillas</a:t>
            </a:r>
            <a:endParaRPr lang="es-ES" sz="2200" b="1" i="1"/>
          </a:p>
        </p:txBody>
      </p:sp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5724525" y="0"/>
            <a:ext cx="3311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7" rIns="91432" bIns="45717">
            <a:spAutoFit/>
          </a:bodyPr>
          <a:lstStyle/>
          <a:p>
            <a:r>
              <a:rPr lang="es-ES" sz="1400" b="1" i="1"/>
              <a:t>San Luis Potosí Septiembre de 2010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7" grpId="0"/>
      <p:bldP spid="20275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Personalizado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7030A0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alizado 1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7030A0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Personalizado 1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7030A0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Personalizado 1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7030A0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Personalizado 1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7030A0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2910</TotalTime>
  <Words>581</Words>
  <Application>Microsoft Office PowerPoint</Application>
  <PresentationFormat>Presentación en pantalla (4:3)</PresentationFormat>
  <Paragraphs>314</Paragraphs>
  <Slides>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Plantilla de diseño</vt:lpstr>
      </vt:variant>
      <vt:variant>
        <vt:i4>8</vt:i4>
      </vt:variant>
      <vt:variant>
        <vt:lpstr>Títulos de diapositiva</vt:lpstr>
      </vt:variant>
      <vt:variant>
        <vt:i4>7</vt:i4>
      </vt:variant>
    </vt:vector>
  </HeadingPairs>
  <TitlesOfParts>
    <vt:vector size="24" baseType="lpstr">
      <vt:lpstr>Arial</vt:lpstr>
      <vt:lpstr>Lucida Sans Unicode</vt:lpstr>
      <vt:lpstr>Wingdings 3</vt:lpstr>
      <vt:lpstr>Verdana</vt:lpstr>
      <vt:lpstr>Wingdings 2</vt:lpstr>
      <vt:lpstr>Calibri</vt:lpstr>
      <vt:lpstr>Arial Narrow</vt:lpstr>
      <vt:lpstr>Prensa-Roman</vt:lpstr>
      <vt:lpstr>NewJuneBold</vt:lpstr>
      <vt:lpstr>Concurrencia</vt:lpstr>
      <vt:lpstr>Concurrencia</vt:lpstr>
      <vt:lpstr>Concurrencia</vt:lpstr>
      <vt:lpstr>Concurrencia</vt:lpstr>
      <vt:lpstr>Concurrencia</vt:lpstr>
      <vt:lpstr>Concurrencia</vt:lpstr>
      <vt:lpstr>Concurrencia</vt:lpstr>
      <vt:lpstr>Concurrencia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mcontreraso</dc:creator>
  <cp:lastModifiedBy>carlos.moreno</cp:lastModifiedBy>
  <cp:revision>428</cp:revision>
  <dcterms:created xsi:type="dcterms:W3CDTF">2009-03-03T21:09:07Z</dcterms:created>
  <dcterms:modified xsi:type="dcterms:W3CDTF">2010-10-11T18:23:33Z</dcterms:modified>
</cp:coreProperties>
</file>