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68" r:id="rId4"/>
    <p:sldId id="259" r:id="rId5"/>
    <p:sldId id="260" r:id="rId6"/>
    <p:sldId id="266" r:id="rId7"/>
    <p:sldId id="261" r:id="rId8"/>
    <p:sldId id="264" r:id="rId9"/>
    <p:sldId id="265" r:id="rId10"/>
    <p:sldId id="270" r:id="rId11"/>
    <p:sldId id="267" r:id="rId12"/>
    <p:sldId id="269" r:id="rId13"/>
    <p:sldId id="262" r:id="rId14"/>
    <p:sldId id="263" r:id="rId15"/>
    <p:sldId id="271" r:id="rId16"/>
    <p:sldId id="272" r:id="rId17"/>
    <p:sldId id="273" r:id="rId18"/>
    <p:sldId id="274" r:id="rId19"/>
    <p:sldId id="275" r:id="rId20"/>
    <p:sldId id="278" r:id="rId21"/>
    <p:sldId id="276" r:id="rId22"/>
    <p:sldId id="277" r:id="rId23"/>
  </p:sldIdLst>
  <p:sldSz cx="9144000" cy="5143500" type="screen16x9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1D33"/>
    <a:srgbClr val="545050"/>
    <a:srgbClr val="E1E9D6"/>
    <a:srgbClr val="E26257"/>
    <a:srgbClr val="DD9182"/>
    <a:srgbClr val="0058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233" autoAdjust="0"/>
    <p:restoredTop sz="94660"/>
  </p:normalViewPr>
  <p:slideViewPr>
    <p:cSldViewPr snapToGrid="0">
      <p:cViewPr>
        <p:scale>
          <a:sx n="75" d="100"/>
          <a:sy n="75" d="100"/>
        </p:scale>
        <p:origin x="798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A69957-DF09-49A2-A7D2-D557E3B675F3}" type="doc">
      <dgm:prSet loTypeId="urn:microsoft.com/office/officeart/2008/layout/VerticalCurvedList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s-MX"/>
        </a:p>
      </dgm:t>
    </dgm:pt>
    <dgm:pt modelId="{356DE95F-8FB7-49FB-805B-9C5736B9DAA7}">
      <dgm:prSet phldrT="[Texto]" custT="1"/>
      <dgm:spPr/>
      <dgm:t>
        <a:bodyPr/>
        <a:lstStyle/>
        <a:p>
          <a:r>
            <a:rPr lang="es-MX" sz="1800" dirty="0">
              <a:latin typeface="Fira Sans" panose="020B0503050000020004" pitchFamily="34" charset="0"/>
            </a:rPr>
            <a:t>Diagnóstico de la captación de registros de nacimientos</a:t>
          </a:r>
        </a:p>
      </dgm:t>
    </dgm:pt>
    <dgm:pt modelId="{5C1B11AB-18B2-43ED-9E31-9BE316D4F4FD}" type="parTrans" cxnId="{91D9EBB2-CA54-4B68-A1CE-03CC2D9B61B9}">
      <dgm:prSet/>
      <dgm:spPr/>
      <dgm:t>
        <a:bodyPr/>
        <a:lstStyle/>
        <a:p>
          <a:endParaRPr lang="es-MX" sz="1800">
            <a:latin typeface="Fira Sans" panose="020B0503050000020004" pitchFamily="34" charset="0"/>
          </a:endParaRPr>
        </a:p>
      </dgm:t>
    </dgm:pt>
    <dgm:pt modelId="{D9C3C4AC-A83D-41F2-B9EC-BE7D541DAC7D}" type="sibTrans" cxnId="{91D9EBB2-CA54-4B68-A1CE-03CC2D9B61B9}">
      <dgm:prSet/>
      <dgm:spPr/>
      <dgm:t>
        <a:bodyPr/>
        <a:lstStyle/>
        <a:p>
          <a:endParaRPr lang="es-MX" sz="1800">
            <a:latin typeface="Fira Sans" panose="020B0503050000020004" pitchFamily="34" charset="0"/>
          </a:endParaRPr>
        </a:p>
      </dgm:t>
    </dgm:pt>
    <dgm:pt modelId="{3909A2CA-05CC-42DE-8CA1-42C82203D85D}">
      <dgm:prSet phldrT="[Texto]" custT="1"/>
      <dgm:spPr/>
      <dgm:t>
        <a:bodyPr/>
        <a:lstStyle/>
        <a:p>
          <a:r>
            <a:rPr lang="es-MX" sz="1800" dirty="0">
              <a:latin typeface="Fira Sans" panose="020B0503050000020004" pitchFamily="34" charset="0"/>
            </a:rPr>
            <a:t>Sistema de análisis geo delictivo</a:t>
          </a:r>
        </a:p>
      </dgm:t>
    </dgm:pt>
    <dgm:pt modelId="{159109E6-369D-48C1-AF64-35B4DE9079EC}" type="parTrans" cxnId="{81656272-32E0-4324-A5E9-FB89D893E0F0}">
      <dgm:prSet/>
      <dgm:spPr/>
      <dgm:t>
        <a:bodyPr/>
        <a:lstStyle/>
        <a:p>
          <a:endParaRPr lang="es-MX" sz="1800">
            <a:latin typeface="Fira Sans" panose="020B0503050000020004" pitchFamily="34" charset="0"/>
          </a:endParaRPr>
        </a:p>
      </dgm:t>
    </dgm:pt>
    <dgm:pt modelId="{2CD4E1DD-5D10-4ADE-9C03-2F9E9471F404}" type="sibTrans" cxnId="{81656272-32E0-4324-A5E9-FB89D893E0F0}">
      <dgm:prSet/>
      <dgm:spPr/>
      <dgm:t>
        <a:bodyPr/>
        <a:lstStyle/>
        <a:p>
          <a:endParaRPr lang="es-MX" sz="1800">
            <a:latin typeface="Fira Sans" panose="020B0503050000020004" pitchFamily="34" charset="0"/>
          </a:endParaRPr>
        </a:p>
      </dgm:t>
    </dgm:pt>
    <dgm:pt modelId="{9CD44DF6-CAD0-4D39-AD7F-9AC5DF0275E3}">
      <dgm:prSet phldrT="[Texto]" custT="1"/>
      <dgm:spPr/>
      <dgm:t>
        <a:bodyPr/>
        <a:lstStyle/>
        <a:p>
          <a:r>
            <a:rPr lang="es-MX" sz="1800" dirty="0">
              <a:latin typeface="Fira Sans" panose="020B0503050000020004" pitchFamily="34" charset="0"/>
            </a:rPr>
            <a:t>Oficina Virtual de Información Económica (OVIE)</a:t>
          </a:r>
        </a:p>
      </dgm:t>
    </dgm:pt>
    <dgm:pt modelId="{AFF5C8A4-A98E-4764-95E2-A041413951DB}" type="parTrans" cxnId="{49595E9B-CA11-4DAD-97E2-FB8F35C1B847}">
      <dgm:prSet/>
      <dgm:spPr/>
      <dgm:t>
        <a:bodyPr/>
        <a:lstStyle/>
        <a:p>
          <a:endParaRPr lang="es-MX" sz="1800">
            <a:latin typeface="Fira Sans" panose="020B0503050000020004" pitchFamily="34" charset="0"/>
          </a:endParaRPr>
        </a:p>
      </dgm:t>
    </dgm:pt>
    <dgm:pt modelId="{85B1249A-ADBF-447F-BB2C-155AD5942ADD}" type="sibTrans" cxnId="{49595E9B-CA11-4DAD-97E2-FB8F35C1B847}">
      <dgm:prSet/>
      <dgm:spPr/>
      <dgm:t>
        <a:bodyPr/>
        <a:lstStyle/>
        <a:p>
          <a:endParaRPr lang="es-MX" sz="1800">
            <a:latin typeface="Fira Sans" panose="020B0503050000020004" pitchFamily="34" charset="0"/>
          </a:endParaRPr>
        </a:p>
      </dgm:t>
    </dgm:pt>
    <dgm:pt modelId="{B0499E8B-02E1-4AA8-AD9C-7380E20F2DE7}">
      <dgm:prSet phldrT="[Texto]" custT="1"/>
      <dgm:spPr/>
      <dgm:t>
        <a:bodyPr/>
        <a:lstStyle/>
        <a:p>
          <a:r>
            <a:rPr lang="es-MX" sz="1800" dirty="0">
              <a:latin typeface="Fira Sans" panose="020B0503050000020004" pitchFamily="34" charset="0"/>
            </a:rPr>
            <a:t>iClúster (Agrupamiento de actividades económicas)</a:t>
          </a:r>
        </a:p>
      </dgm:t>
    </dgm:pt>
    <dgm:pt modelId="{B8841136-5F7A-451D-877D-62D4CF23761F}" type="parTrans" cxnId="{E8BFA02B-0A78-45CA-842C-C8C415200C3E}">
      <dgm:prSet/>
      <dgm:spPr/>
      <dgm:t>
        <a:bodyPr/>
        <a:lstStyle/>
        <a:p>
          <a:endParaRPr lang="es-MX" sz="1800">
            <a:latin typeface="Fira Sans" panose="020B0503050000020004" pitchFamily="34" charset="0"/>
          </a:endParaRPr>
        </a:p>
      </dgm:t>
    </dgm:pt>
    <dgm:pt modelId="{2DD08D4E-F3CF-4BD0-ADB2-96B62727ACBC}" type="sibTrans" cxnId="{E8BFA02B-0A78-45CA-842C-C8C415200C3E}">
      <dgm:prSet/>
      <dgm:spPr/>
      <dgm:t>
        <a:bodyPr/>
        <a:lstStyle/>
        <a:p>
          <a:endParaRPr lang="es-MX" sz="1800">
            <a:latin typeface="Fira Sans" panose="020B0503050000020004" pitchFamily="34" charset="0"/>
          </a:endParaRPr>
        </a:p>
      </dgm:t>
    </dgm:pt>
    <dgm:pt modelId="{D37D772E-EC16-475F-BDEB-477D228F5FA0}">
      <dgm:prSet phldrT="[Texto]" custT="1"/>
      <dgm:spPr/>
      <dgm:t>
        <a:bodyPr/>
        <a:lstStyle/>
        <a:p>
          <a:r>
            <a:rPr lang="es-MX" sz="1800" dirty="0">
              <a:latin typeface="Fira Sans" panose="020B0503050000020004" pitchFamily="34" charset="0"/>
            </a:rPr>
            <a:t>Centro de Información Geográfica (CDI)</a:t>
          </a:r>
        </a:p>
      </dgm:t>
    </dgm:pt>
    <dgm:pt modelId="{CCB945A7-E24B-4FCC-B3AC-5CBD00E07E80}" type="parTrans" cxnId="{CB20B184-C300-4552-86D2-981CBFD3279B}">
      <dgm:prSet/>
      <dgm:spPr/>
      <dgm:t>
        <a:bodyPr/>
        <a:lstStyle/>
        <a:p>
          <a:endParaRPr lang="es-MX" sz="1800">
            <a:latin typeface="Fira Sans" panose="020B0503050000020004" pitchFamily="34" charset="0"/>
          </a:endParaRPr>
        </a:p>
      </dgm:t>
    </dgm:pt>
    <dgm:pt modelId="{3477DF8C-F655-4DB0-A2FE-44CE6A3D99AC}" type="sibTrans" cxnId="{CB20B184-C300-4552-86D2-981CBFD3279B}">
      <dgm:prSet/>
      <dgm:spPr/>
      <dgm:t>
        <a:bodyPr/>
        <a:lstStyle/>
        <a:p>
          <a:endParaRPr lang="es-MX" sz="1800">
            <a:latin typeface="Fira Sans" panose="020B0503050000020004" pitchFamily="34" charset="0"/>
          </a:endParaRPr>
        </a:p>
      </dgm:t>
    </dgm:pt>
    <dgm:pt modelId="{67675368-E690-4CD9-9D6E-841C6F77C6A3}">
      <dgm:prSet phldrT="[Texto]" custT="1"/>
      <dgm:spPr/>
      <dgm:t>
        <a:bodyPr/>
        <a:lstStyle/>
        <a:p>
          <a:r>
            <a:rPr lang="es-MX" sz="1800" dirty="0">
              <a:latin typeface="Fira Sans" panose="020B0503050000020004" pitchFamily="34" charset="0"/>
            </a:rPr>
            <a:t>Sistema de Gestión de la Red de Carreteras y Caminos</a:t>
          </a:r>
        </a:p>
      </dgm:t>
    </dgm:pt>
    <dgm:pt modelId="{10B39200-1E8C-426F-B31F-A0455DE5DFAE}" type="parTrans" cxnId="{9FF12ED8-6D07-49A9-A20B-99DEEE909DF9}">
      <dgm:prSet/>
      <dgm:spPr/>
      <dgm:t>
        <a:bodyPr/>
        <a:lstStyle/>
        <a:p>
          <a:endParaRPr lang="es-MX" sz="1800">
            <a:latin typeface="Fira Sans" panose="020B0503050000020004" pitchFamily="34" charset="0"/>
          </a:endParaRPr>
        </a:p>
      </dgm:t>
    </dgm:pt>
    <dgm:pt modelId="{F62E7F51-E06B-487D-9F98-B4CBD78945D6}" type="sibTrans" cxnId="{9FF12ED8-6D07-49A9-A20B-99DEEE909DF9}">
      <dgm:prSet/>
      <dgm:spPr/>
      <dgm:t>
        <a:bodyPr/>
        <a:lstStyle/>
        <a:p>
          <a:endParaRPr lang="es-MX" sz="1800">
            <a:latin typeface="Fira Sans" panose="020B0503050000020004" pitchFamily="34" charset="0"/>
          </a:endParaRPr>
        </a:p>
      </dgm:t>
    </dgm:pt>
    <dgm:pt modelId="{0147CA76-25BD-46D5-8C05-3F375C87116B}" type="pres">
      <dgm:prSet presAssocID="{35A69957-DF09-49A2-A7D2-D557E3B675F3}" presName="Name0" presStyleCnt="0">
        <dgm:presLayoutVars>
          <dgm:chMax val="7"/>
          <dgm:chPref val="7"/>
          <dgm:dir/>
        </dgm:presLayoutVars>
      </dgm:prSet>
      <dgm:spPr/>
    </dgm:pt>
    <dgm:pt modelId="{3937F172-DA2A-4C59-ABAE-5062EC1F158C}" type="pres">
      <dgm:prSet presAssocID="{35A69957-DF09-49A2-A7D2-D557E3B675F3}" presName="Name1" presStyleCnt="0"/>
      <dgm:spPr/>
    </dgm:pt>
    <dgm:pt modelId="{A24B7C96-E642-4587-B2FE-957576894A07}" type="pres">
      <dgm:prSet presAssocID="{35A69957-DF09-49A2-A7D2-D557E3B675F3}" presName="cycle" presStyleCnt="0"/>
      <dgm:spPr/>
    </dgm:pt>
    <dgm:pt modelId="{5A874FD7-DD29-4509-AF75-ACBDB4AE7D34}" type="pres">
      <dgm:prSet presAssocID="{35A69957-DF09-49A2-A7D2-D557E3B675F3}" presName="srcNode" presStyleLbl="node1" presStyleIdx="0" presStyleCnt="6"/>
      <dgm:spPr/>
    </dgm:pt>
    <dgm:pt modelId="{49F627B7-35E2-44CA-B155-8E7D4468AFB1}" type="pres">
      <dgm:prSet presAssocID="{35A69957-DF09-49A2-A7D2-D557E3B675F3}" presName="conn" presStyleLbl="parChTrans1D2" presStyleIdx="0" presStyleCnt="1"/>
      <dgm:spPr/>
    </dgm:pt>
    <dgm:pt modelId="{E54C4221-0F89-48E0-A727-C7590CCBD56A}" type="pres">
      <dgm:prSet presAssocID="{35A69957-DF09-49A2-A7D2-D557E3B675F3}" presName="extraNode" presStyleLbl="node1" presStyleIdx="0" presStyleCnt="6"/>
      <dgm:spPr/>
    </dgm:pt>
    <dgm:pt modelId="{D931FA79-BF3C-4BC6-A595-E913130CB47C}" type="pres">
      <dgm:prSet presAssocID="{35A69957-DF09-49A2-A7D2-D557E3B675F3}" presName="dstNode" presStyleLbl="node1" presStyleIdx="0" presStyleCnt="6"/>
      <dgm:spPr/>
    </dgm:pt>
    <dgm:pt modelId="{2BEAF4CE-DA80-430A-9B05-21D51EBFCA00}" type="pres">
      <dgm:prSet presAssocID="{356DE95F-8FB7-49FB-805B-9C5736B9DAA7}" presName="text_1" presStyleLbl="node1" presStyleIdx="0" presStyleCnt="6">
        <dgm:presLayoutVars>
          <dgm:bulletEnabled val="1"/>
        </dgm:presLayoutVars>
      </dgm:prSet>
      <dgm:spPr/>
    </dgm:pt>
    <dgm:pt modelId="{89B4B35A-6D58-48CA-80E1-7E043F5EB553}" type="pres">
      <dgm:prSet presAssocID="{356DE95F-8FB7-49FB-805B-9C5736B9DAA7}" presName="accent_1" presStyleCnt="0"/>
      <dgm:spPr/>
    </dgm:pt>
    <dgm:pt modelId="{CDF54CD8-C7C7-4D4F-8763-17D77FCEFDAA}" type="pres">
      <dgm:prSet presAssocID="{356DE95F-8FB7-49FB-805B-9C5736B9DAA7}" presName="accentRepeatNode" presStyleLbl="solidFgAcc1" presStyleIdx="0" presStyleCnt="6"/>
      <dgm:spPr>
        <a:solidFill>
          <a:schemeClr val="accent4">
            <a:lumMod val="20000"/>
            <a:lumOff val="80000"/>
          </a:schemeClr>
        </a:solidFill>
      </dgm:spPr>
    </dgm:pt>
    <dgm:pt modelId="{83F86C23-0BA9-4886-B815-7B4C685E3DD6}" type="pres">
      <dgm:prSet presAssocID="{3909A2CA-05CC-42DE-8CA1-42C82203D85D}" presName="text_2" presStyleLbl="node1" presStyleIdx="1" presStyleCnt="6">
        <dgm:presLayoutVars>
          <dgm:bulletEnabled val="1"/>
        </dgm:presLayoutVars>
      </dgm:prSet>
      <dgm:spPr/>
    </dgm:pt>
    <dgm:pt modelId="{6A360237-259A-4C1E-8758-860219EEFB09}" type="pres">
      <dgm:prSet presAssocID="{3909A2CA-05CC-42DE-8CA1-42C82203D85D}" presName="accent_2" presStyleCnt="0"/>
      <dgm:spPr/>
    </dgm:pt>
    <dgm:pt modelId="{A4FC8B93-A00E-4F18-9258-24C2951427CB}" type="pres">
      <dgm:prSet presAssocID="{3909A2CA-05CC-42DE-8CA1-42C82203D85D}" presName="accentRepeatNode" presStyleLbl="solidFgAcc1" presStyleIdx="1" presStyleCnt="6"/>
      <dgm:spPr>
        <a:solidFill>
          <a:schemeClr val="accent2">
            <a:lumMod val="20000"/>
            <a:lumOff val="80000"/>
          </a:schemeClr>
        </a:solidFill>
      </dgm:spPr>
    </dgm:pt>
    <dgm:pt modelId="{3D93C373-C277-4AB6-803A-4DC6A93E602B}" type="pres">
      <dgm:prSet presAssocID="{9CD44DF6-CAD0-4D39-AD7F-9AC5DF0275E3}" presName="text_3" presStyleLbl="node1" presStyleIdx="2" presStyleCnt="6">
        <dgm:presLayoutVars>
          <dgm:bulletEnabled val="1"/>
        </dgm:presLayoutVars>
      </dgm:prSet>
      <dgm:spPr/>
    </dgm:pt>
    <dgm:pt modelId="{311C75A0-AA8F-4033-8FD5-B2171D08D795}" type="pres">
      <dgm:prSet presAssocID="{9CD44DF6-CAD0-4D39-AD7F-9AC5DF0275E3}" presName="accent_3" presStyleCnt="0"/>
      <dgm:spPr/>
    </dgm:pt>
    <dgm:pt modelId="{A9DC1B04-4DA0-4241-BA4E-1DEC51EE923D}" type="pres">
      <dgm:prSet presAssocID="{9CD44DF6-CAD0-4D39-AD7F-9AC5DF0275E3}" presName="accentRepeatNode" presStyleLbl="solidFgAcc1" presStyleIdx="2" presStyleCnt="6"/>
      <dgm:spPr>
        <a:solidFill>
          <a:schemeClr val="accent2">
            <a:lumMod val="40000"/>
            <a:lumOff val="60000"/>
          </a:schemeClr>
        </a:solidFill>
      </dgm:spPr>
    </dgm:pt>
    <dgm:pt modelId="{4D934218-38E5-4E3C-8631-2FDAFF040A07}" type="pres">
      <dgm:prSet presAssocID="{B0499E8B-02E1-4AA8-AD9C-7380E20F2DE7}" presName="text_4" presStyleLbl="node1" presStyleIdx="3" presStyleCnt="6">
        <dgm:presLayoutVars>
          <dgm:bulletEnabled val="1"/>
        </dgm:presLayoutVars>
      </dgm:prSet>
      <dgm:spPr/>
    </dgm:pt>
    <dgm:pt modelId="{59A06B35-05AD-4C47-8DAA-0CD8851CB570}" type="pres">
      <dgm:prSet presAssocID="{B0499E8B-02E1-4AA8-AD9C-7380E20F2DE7}" presName="accent_4" presStyleCnt="0"/>
      <dgm:spPr/>
    </dgm:pt>
    <dgm:pt modelId="{8EF281ED-F867-4553-A86A-30157F3363AF}" type="pres">
      <dgm:prSet presAssocID="{B0499E8B-02E1-4AA8-AD9C-7380E20F2DE7}" presName="accentRepeatNode" presStyleLbl="solidFgAcc1" presStyleIdx="3" presStyleCnt="6"/>
      <dgm:spPr>
        <a:solidFill>
          <a:schemeClr val="accent2">
            <a:lumMod val="60000"/>
            <a:lumOff val="40000"/>
          </a:schemeClr>
        </a:solidFill>
      </dgm:spPr>
    </dgm:pt>
    <dgm:pt modelId="{3EDDD90F-69C0-4E2E-B856-A8567A14EF15}" type="pres">
      <dgm:prSet presAssocID="{D37D772E-EC16-475F-BDEB-477D228F5FA0}" presName="text_5" presStyleLbl="node1" presStyleIdx="4" presStyleCnt="6">
        <dgm:presLayoutVars>
          <dgm:bulletEnabled val="1"/>
        </dgm:presLayoutVars>
      </dgm:prSet>
      <dgm:spPr/>
    </dgm:pt>
    <dgm:pt modelId="{B6D5E842-F88C-4B63-8B8A-38F0B2BB49BA}" type="pres">
      <dgm:prSet presAssocID="{D37D772E-EC16-475F-BDEB-477D228F5FA0}" presName="accent_5" presStyleCnt="0"/>
      <dgm:spPr/>
    </dgm:pt>
    <dgm:pt modelId="{8D3C0A6C-6C45-4DA6-B212-8F144B353562}" type="pres">
      <dgm:prSet presAssocID="{D37D772E-EC16-475F-BDEB-477D228F5FA0}" presName="accentRepeatNode" presStyleLbl="solidFgAcc1" presStyleIdx="4" presStyleCnt="6"/>
      <dgm:spPr>
        <a:solidFill>
          <a:schemeClr val="accent2">
            <a:lumMod val="75000"/>
          </a:schemeClr>
        </a:solidFill>
      </dgm:spPr>
    </dgm:pt>
    <dgm:pt modelId="{4C3C211E-56BA-43E7-B6EF-3DC4821A1DFC}" type="pres">
      <dgm:prSet presAssocID="{67675368-E690-4CD9-9D6E-841C6F77C6A3}" presName="text_6" presStyleLbl="node1" presStyleIdx="5" presStyleCnt="6">
        <dgm:presLayoutVars>
          <dgm:bulletEnabled val="1"/>
        </dgm:presLayoutVars>
      </dgm:prSet>
      <dgm:spPr/>
    </dgm:pt>
    <dgm:pt modelId="{1F3FD115-5E03-4C3A-BA19-3C143EEDB80D}" type="pres">
      <dgm:prSet presAssocID="{67675368-E690-4CD9-9D6E-841C6F77C6A3}" presName="accent_6" presStyleCnt="0"/>
      <dgm:spPr/>
    </dgm:pt>
    <dgm:pt modelId="{F9F3B56D-DA71-4A22-AA06-F4D6D5AD278B}" type="pres">
      <dgm:prSet presAssocID="{67675368-E690-4CD9-9D6E-841C6F77C6A3}" presName="accentRepeatNode" presStyleLbl="solidFgAcc1" presStyleIdx="5" presStyleCnt="6"/>
      <dgm:spPr>
        <a:solidFill>
          <a:schemeClr val="accent2">
            <a:lumMod val="50000"/>
          </a:schemeClr>
        </a:solidFill>
      </dgm:spPr>
    </dgm:pt>
  </dgm:ptLst>
  <dgm:cxnLst>
    <dgm:cxn modelId="{A687F507-F69A-4657-B634-D29C92D4A13C}" type="presOf" srcId="{B0499E8B-02E1-4AA8-AD9C-7380E20F2DE7}" destId="{4D934218-38E5-4E3C-8631-2FDAFF040A07}" srcOrd="0" destOrd="0" presId="urn:microsoft.com/office/officeart/2008/layout/VerticalCurvedList"/>
    <dgm:cxn modelId="{7DAD0F26-6810-40B2-ACEF-F72873D101F4}" type="presOf" srcId="{356DE95F-8FB7-49FB-805B-9C5736B9DAA7}" destId="{2BEAF4CE-DA80-430A-9B05-21D51EBFCA00}" srcOrd="0" destOrd="0" presId="urn:microsoft.com/office/officeart/2008/layout/VerticalCurvedList"/>
    <dgm:cxn modelId="{8E3E9726-9D6B-4019-BFBF-5B10091283D0}" type="presOf" srcId="{35A69957-DF09-49A2-A7D2-D557E3B675F3}" destId="{0147CA76-25BD-46D5-8C05-3F375C87116B}" srcOrd="0" destOrd="0" presId="urn:microsoft.com/office/officeart/2008/layout/VerticalCurvedList"/>
    <dgm:cxn modelId="{E8BFA02B-0A78-45CA-842C-C8C415200C3E}" srcId="{35A69957-DF09-49A2-A7D2-D557E3B675F3}" destId="{B0499E8B-02E1-4AA8-AD9C-7380E20F2DE7}" srcOrd="3" destOrd="0" parTransId="{B8841136-5F7A-451D-877D-62D4CF23761F}" sibTransId="{2DD08D4E-F3CF-4BD0-ADB2-96B62727ACBC}"/>
    <dgm:cxn modelId="{3DB6F170-EEFE-4BF6-B124-D19FABBD90F4}" type="presOf" srcId="{9CD44DF6-CAD0-4D39-AD7F-9AC5DF0275E3}" destId="{3D93C373-C277-4AB6-803A-4DC6A93E602B}" srcOrd="0" destOrd="0" presId="urn:microsoft.com/office/officeart/2008/layout/VerticalCurvedList"/>
    <dgm:cxn modelId="{81656272-32E0-4324-A5E9-FB89D893E0F0}" srcId="{35A69957-DF09-49A2-A7D2-D557E3B675F3}" destId="{3909A2CA-05CC-42DE-8CA1-42C82203D85D}" srcOrd="1" destOrd="0" parTransId="{159109E6-369D-48C1-AF64-35B4DE9079EC}" sibTransId="{2CD4E1DD-5D10-4ADE-9C03-2F9E9471F404}"/>
    <dgm:cxn modelId="{2825AE82-F98D-4225-B15F-3C35F7660127}" type="presOf" srcId="{3909A2CA-05CC-42DE-8CA1-42C82203D85D}" destId="{83F86C23-0BA9-4886-B815-7B4C685E3DD6}" srcOrd="0" destOrd="0" presId="urn:microsoft.com/office/officeart/2008/layout/VerticalCurvedList"/>
    <dgm:cxn modelId="{CB20B184-C300-4552-86D2-981CBFD3279B}" srcId="{35A69957-DF09-49A2-A7D2-D557E3B675F3}" destId="{D37D772E-EC16-475F-BDEB-477D228F5FA0}" srcOrd="4" destOrd="0" parTransId="{CCB945A7-E24B-4FCC-B3AC-5CBD00E07E80}" sibTransId="{3477DF8C-F655-4DB0-A2FE-44CE6A3D99AC}"/>
    <dgm:cxn modelId="{9E1D6E86-8538-4F9A-BBFB-A631B92F1A0E}" type="presOf" srcId="{D37D772E-EC16-475F-BDEB-477D228F5FA0}" destId="{3EDDD90F-69C0-4E2E-B856-A8567A14EF15}" srcOrd="0" destOrd="0" presId="urn:microsoft.com/office/officeart/2008/layout/VerticalCurvedList"/>
    <dgm:cxn modelId="{49595E9B-CA11-4DAD-97E2-FB8F35C1B847}" srcId="{35A69957-DF09-49A2-A7D2-D557E3B675F3}" destId="{9CD44DF6-CAD0-4D39-AD7F-9AC5DF0275E3}" srcOrd="2" destOrd="0" parTransId="{AFF5C8A4-A98E-4764-95E2-A041413951DB}" sibTransId="{85B1249A-ADBF-447F-BB2C-155AD5942ADD}"/>
    <dgm:cxn modelId="{91D9EBB2-CA54-4B68-A1CE-03CC2D9B61B9}" srcId="{35A69957-DF09-49A2-A7D2-D557E3B675F3}" destId="{356DE95F-8FB7-49FB-805B-9C5736B9DAA7}" srcOrd="0" destOrd="0" parTransId="{5C1B11AB-18B2-43ED-9E31-9BE316D4F4FD}" sibTransId="{D9C3C4AC-A83D-41F2-B9EC-BE7D541DAC7D}"/>
    <dgm:cxn modelId="{58188CC3-0314-4F83-B1DF-D9EF85BF7E03}" type="presOf" srcId="{D9C3C4AC-A83D-41F2-B9EC-BE7D541DAC7D}" destId="{49F627B7-35E2-44CA-B155-8E7D4468AFB1}" srcOrd="0" destOrd="0" presId="urn:microsoft.com/office/officeart/2008/layout/VerticalCurvedList"/>
    <dgm:cxn modelId="{EA1171C9-92D6-4AB2-8A00-40673F03F55E}" type="presOf" srcId="{67675368-E690-4CD9-9D6E-841C6F77C6A3}" destId="{4C3C211E-56BA-43E7-B6EF-3DC4821A1DFC}" srcOrd="0" destOrd="0" presId="urn:microsoft.com/office/officeart/2008/layout/VerticalCurvedList"/>
    <dgm:cxn modelId="{9FF12ED8-6D07-49A9-A20B-99DEEE909DF9}" srcId="{35A69957-DF09-49A2-A7D2-D557E3B675F3}" destId="{67675368-E690-4CD9-9D6E-841C6F77C6A3}" srcOrd="5" destOrd="0" parTransId="{10B39200-1E8C-426F-B31F-A0455DE5DFAE}" sibTransId="{F62E7F51-E06B-487D-9F98-B4CBD78945D6}"/>
    <dgm:cxn modelId="{315F1EC3-79D5-44F1-8E45-EB1C0151B295}" type="presParOf" srcId="{0147CA76-25BD-46D5-8C05-3F375C87116B}" destId="{3937F172-DA2A-4C59-ABAE-5062EC1F158C}" srcOrd="0" destOrd="0" presId="urn:microsoft.com/office/officeart/2008/layout/VerticalCurvedList"/>
    <dgm:cxn modelId="{32E061B2-7312-4E49-906C-981791C2766E}" type="presParOf" srcId="{3937F172-DA2A-4C59-ABAE-5062EC1F158C}" destId="{A24B7C96-E642-4587-B2FE-957576894A07}" srcOrd="0" destOrd="0" presId="urn:microsoft.com/office/officeart/2008/layout/VerticalCurvedList"/>
    <dgm:cxn modelId="{BD05D92E-D267-46FC-913D-95F9B9840E10}" type="presParOf" srcId="{A24B7C96-E642-4587-B2FE-957576894A07}" destId="{5A874FD7-DD29-4509-AF75-ACBDB4AE7D34}" srcOrd="0" destOrd="0" presId="urn:microsoft.com/office/officeart/2008/layout/VerticalCurvedList"/>
    <dgm:cxn modelId="{8DDC4E2D-3FA8-4A40-B262-E139F7AF46C3}" type="presParOf" srcId="{A24B7C96-E642-4587-B2FE-957576894A07}" destId="{49F627B7-35E2-44CA-B155-8E7D4468AFB1}" srcOrd="1" destOrd="0" presId="urn:microsoft.com/office/officeart/2008/layout/VerticalCurvedList"/>
    <dgm:cxn modelId="{EFFB73A0-3B49-42CA-9A05-513171DDB298}" type="presParOf" srcId="{A24B7C96-E642-4587-B2FE-957576894A07}" destId="{E54C4221-0F89-48E0-A727-C7590CCBD56A}" srcOrd="2" destOrd="0" presId="urn:microsoft.com/office/officeart/2008/layout/VerticalCurvedList"/>
    <dgm:cxn modelId="{93549F5E-5BAD-4A27-8C11-0EE775DC9186}" type="presParOf" srcId="{A24B7C96-E642-4587-B2FE-957576894A07}" destId="{D931FA79-BF3C-4BC6-A595-E913130CB47C}" srcOrd="3" destOrd="0" presId="urn:microsoft.com/office/officeart/2008/layout/VerticalCurvedList"/>
    <dgm:cxn modelId="{AE2F8BAD-ECE2-4DF0-8B7C-FC4604368334}" type="presParOf" srcId="{3937F172-DA2A-4C59-ABAE-5062EC1F158C}" destId="{2BEAF4CE-DA80-430A-9B05-21D51EBFCA00}" srcOrd="1" destOrd="0" presId="urn:microsoft.com/office/officeart/2008/layout/VerticalCurvedList"/>
    <dgm:cxn modelId="{0C340BD4-998C-4313-A29B-EB49DC6C2A60}" type="presParOf" srcId="{3937F172-DA2A-4C59-ABAE-5062EC1F158C}" destId="{89B4B35A-6D58-48CA-80E1-7E043F5EB553}" srcOrd="2" destOrd="0" presId="urn:microsoft.com/office/officeart/2008/layout/VerticalCurvedList"/>
    <dgm:cxn modelId="{EF10630C-701E-47CD-A367-710B8B21B754}" type="presParOf" srcId="{89B4B35A-6D58-48CA-80E1-7E043F5EB553}" destId="{CDF54CD8-C7C7-4D4F-8763-17D77FCEFDAA}" srcOrd="0" destOrd="0" presId="urn:microsoft.com/office/officeart/2008/layout/VerticalCurvedList"/>
    <dgm:cxn modelId="{FE4F0095-1151-4626-A8E9-D157F25C202A}" type="presParOf" srcId="{3937F172-DA2A-4C59-ABAE-5062EC1F158C}" destId="{83F86C23-0BA9-4886-B815-7B4C685E3DD6}" srcOrd="3" destOrd="0" presId="urn:microsoft.com/office/officeart/2008/layout/VerticalCurvedList"/>
    <dgm:cxn modelId="{17C200C1-830D-41BC-88A2-76F80A38A83F}" type="presParOf" srcId="{3937F172-DA2A-4C59-ABAE-5062EC1F158C}" destId="{6A360237-259A-4C1E-8758-860219EEFB09}" srcOrd="4" destOrd="0" presId="urn:microsoft.com/office/officeart/2008/layout/VerticalCurvedList"/>
    <dgm:cxn modelId="{DBF77904-8047-4EDA-9CFB-6E57B7B40CFE}" type="presParOf" srcId="{6A360237-259A-4C1E-8758-860219EEFB09}" destId="{A4FC8B93-A00E-4F18-9258-24C2951427CB}" srcOrd="0" destOrd="0" presId="urn:microsoft.com/office/officeart/2008/layout/VerticalCurvedList"/>
    <dgm:cxn modelId="{A1DF676E-4538-4C57-AFDF-F44631E84593}" type="presParOf" srcId="{3937F172-DA2A-4C59-ABAE-5062EC1F158C}" destId="{3D93C373-C277-4AB6-803A-4DC6A93E602B}" srcOrd="5" destOrd="0" presId="urn:microsoft.com/office/officeart/2008/layout/VerticalCurvedList"/>
    <dgm:cxn modelId="{85EAC8E5-AE12-4A4C-87CE-2E31A3181F69}" type="presParOf" srcId="{3937F172-DA2A-4C59-ABAE-5062EC1F158C}" destId="{311C75A0-AA8F-4033-8FD5-B2171D08D795}" srcOrd="6" destOrd="0" presId="urn:microsoft.com/office/officeart/2008/layout/VerticalCurvedList"/>
    <dgm:cxn modelId="{E639E42A-0BEF-4A2D-A073-04978854B256}" type="presParOf" srcId="{311C75A0-AA8F-4033-8FD5-B2171D08D795}" destId="{A9DC1B04-4DA0-4241-BA4E-1DEC51EE923D}" srcOrd="0" destOrd="0" presId="urn:microsoft.com/office/officeart/2008/layout/VerticalCurvedList"/>
    <dgm:cxn modelId="{B3D97172-8B3B-4489-AFDE-D91B9E88D659}" type="presParOf" srcId="{3937F172-DA2A-4C59-ABAE-5062EC1F158C}" destId="{4D934218-38E5-4E3C-8631-2FDAFF040A07}" srcOrd="7" destOrd="0" presId="urn:microsoft.com/office/officeart/2008/layout/VerticalCurvedList"/>
    <dgm:cxn modelId="{51CAC41F-E58B-469A-BBE7-2204442CB8E9}" type="presParOf" srcId="{3937F172-DA2A-4C59-ABAE-5062EC1F158C}" destId="{59A06B35-05AD-4C47-8DAA-0CD8851CB570}" srcOrd="8" destOrd="0" presId="urn:microsoft.com/office/officeart/2008/layout/VerticalCurvedList"/>
    <dgm:cxn modelId="{3CF5B781-2C16-4D2C-B9EF-745700E246CD}" type="presParOf" srcId="{59A06B35-05AD-4C47-8DAA-0CD8851CB570}" destId="{8EF281ED-F867-4553-A86A-30157F3363AF}" srcOrd="0" destOrd="0" presId="urn:microsoft.com/office/officeart/2008/layout/VerticalCurvedList"/>
    <dgm:cxn modelId="{6BCC825E-45BD-495B-BE93-CF62EF98488B}" type="presParOf" srcId="{3937F172-DA2A-4C59-ABAE-5062EC1F158C}" destId="{3EDDD90F-69C0-4E2E-B856-A8567A14EF15}" srcOrd="9" destOrd="0" presId="urn:microsoft.com/office/officeart/2008/layout/VerticalCurvedList"/>
    <dgm:cxn modelId="{F033CCE8-2446-4EF7-BB08-0009E3ED84BE}" type="presParOf" srcId="{3937F172-DA2A-4C59-ABAE-5062EC1F158C}" destId="{B6D5E842-F88C-4B63-8B8A-38F0B2BB49BA}" srcOrd="10" destOrd="0" presId="urn:microsoft.com/office/officeart/2008/layout/VerticalCurvedList"/>
    <dgm:cxn modelId="{1E71CA78-06B8-4FFD-AF14-E7A589B6CE5C}" type="presParOf" srcId="{B6D5E842-F88C-4B63-8B8A-38F0B2BB49BA}" destId="{8D3C0A6C-6C45-4DA6-B212-8F144B353562}" srcOrd="0" destOrd="0" presId="urn:microsoft.com/office/officeart/2008/layout/VerticalCurvedList"/>
    <dgm:cxn modelId="{2098E23E-D408-4274-8818-9BA8A37F2089}" type="presParOf" srcId="{3937F172-DA2A-4C59-ABAE-5062EC1F158C}" destId="{4C3C211E-56BA-43E7-B6EF-3DC4821A1DFC}" srcOrd="11" destOrd="0" presId="urn:microsoft.com/office/officeart/2008/layout/VerticalCurvedList"/>
    <dgm:cxn modelId="{18F00919-7688-4CC3-AAF0-E15197CE4BA2}" type="presParOf" srcId="{3937F172-DA2A-4C59-ABAE-5062EC1F158C}" destId="{1F3FD115-5E03-4C3A-BA19-3C143EEDB80D}" srcOrd="12" destOrd="0" presId="urn:microsoft.com/office/officeart/2008/layout/VerticalCurvedList"/>
    <dgm:cxn modelId="{4D596590-9841-4366-B9B4-BCA056BA9990}" type="presParOf" srcId="{1F3FD115-5E03-4C3A-BA19-3C143EEDB80D}" destId="{F9F3B56D-DA71-4A22-AA06-F4D6D5AD278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F627B7-35E2-44CA-B155-8E7D4468AFB1}">
      <dsp:nvSpPr>
        <dsp:cNvPr id="0" name=""/>
        <dsp:cNvSpPr/>
      </dsp:nvSpPr>
      <dsp:spPr>
        <a:xfrm>
          <a:off x="-4594335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EAF4CE-DA80-430A-9B05-21D51EBFCA00}">
      <dsp:nvSpPr>
        <dsp:cNvPr id="0" name=""/>
        <dsp:cNvSpPr/>
      </dsp:nvSpPr>
      <dsp:spPr>
        <a:xfrm>
          <a:off x="328048" y="214010"/>
          <a:ext cx="6855764" cy="42785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9612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>
              <a:latin typeface="Fira Sans" panose="020B0503050000020004" pitchFamily="34" charset="0"/>
            </a:rPr>
            <a:t>Diagnóstico de la captación de registros de nacimientos</a:t>
          </a:r>
        </a:p>
      </dsp:txBody>
      <dsp:txXfrm>
        <a:off x="328048" y="214010"/>
        <a:ext cx="6855764" cy="427857"/>
      </dsp:txXfrm>
    </dsp:sp>
    <dsp:sp modelId="{CDF54CD8-C7C7-4D4F-8763-17D77FCEFDAA}">
      <dsp:nvSpPr>
        <dsp:cNvPr id="0" name=""/>
        <dsp:cNvSpPr/>
      </dsp:nvSpPr>
      <dsp:spPr>
        <a:xfrm>
          <a:off x="60637" y="160528"/>
          <a:ext cx="534822" cy="534822"/>
        </a:xfrm>
        <a:prstGeom prst="ellipse">
          <a:avLst/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F86C23-0BA9-4886-B815-7B4C685E3DD6}">
      <dsp:nvSpPr>
        <dsp:cNvPr id="0" name=""/>
        <dsp:cNvSpPr/>
      </dsp:nvSpPr>
      <dsp:spPr>
        <a:xfrm>
          <a:off x="679991" y="855715"/>
          <a:ext cx="6503822" cy="42785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9612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>
              <a:latin typeface="Fira Sans" panose="020B0503050000020004" pitchFamily="34" charset="0"/>
            </a:rPr>
            <a:t>Sistema de análisis geo delictivo</a:t>
          </a:r>
        </a:p>
      </dsp:txBody>
      <dsp:txXfrm>
        <a:off x="679991" y="855715"/>
        <a:ext cx="6503822" cy="427857"/>
      </dsp:txXfrm>
    </dsp:sp>
    <dsp:sp modelId="{A4FC8B93-A00E-4F18-9258-24C2951427CB}">
      <dsp:nvSpPr>
        <dsp:cNvPr id="0" name=""/>
        <dsp:cNvSpPr/>
      </dsp:nvSpPr>
      <dsp:spPr>
        <a:xfrm>
          <a:off x="412579" y="802233"/>
          <a:ext cx="534822" cy="534822"/>
        </a:xfrm>
        <a:prstGeom prst="ellipse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93C373-C277-4AB6-803A-4DC6A93E602B}">
      <dsp:nvSpPr>
        <dsp:cNvPr id="0" name=""/>
        <dsp:cNvSpPr/>
      </dsp:nvSpPr>
      <dsp:spPr>
        <a:xfrm>
          <a:off x="840925" y="1497421"/>
          <a:ext cx="6342888" cy="42785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9612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>
              <a:latin typeface="Fira Sans" panose="020B0503050000020004" pitchFamily="34" charset="0"/>
            </a:rPr>
            <a:t>Oficina Virtual de Información Económica (OVIE)</a:t>
          </a:r>
        </a:p>
      </dsp:txBody>
      <dsp:txXfrm>
        <a:off x="840925" y="1497421"/>
        <a:ext cx="6342888" cy="427857"/>
      </dsp:txXfrm>
    </dsp:sp>
    <dsp:sp modelId="{A9DC1B04-4DA0-4241-BA4E-1DEC51EE923D}">
      <dsp:nvSpPr>
        <dsp:cNvPr id="0" name=""/>
        <dsp:cNvSpPr/>
      </dsp:nvSpPr>
      <dsp:spPr>
        <a:xfrm>
          <a:off x="573514" y="1443939"/>
          <a:ext cx="534822" cy="534822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934218-38E5-4E3C-8631-2FDAFF040A07}">
      <dsp:nvSpPr>
        <dsp:cNvPr id="0" name=""/>
        <dsp:cNvSpPr/>
      </dsp:nvSpPr>
      <dsp:spPr>
        <a:xfrm>
          <a:off x="840925" y="2138720"/>
          <a:ext cx="6342888" cy="42785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9612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>
              <a:latin typeface="Fira Sans" panose="020B0503050000020004" pitchFamily="34" charset="0"/>
            </a:rPr>
            <a:t>iClúster (Agrupamiento de actividades económicas)</a:t>
          </a:r>
        </a:p>
      </dsp:txBody>
      <dsp:txXfrm>
        <a:off x="840925" y="2138720"/>
        <a:ext cx="6342888" cy="427857"/>
      </dsp:txXfrm>
    </dsp:sp>
    <dsp:sp modelId="{8EF281ED-F867-4553-A86A-30157F3363AF}">
      <dsp:nvSpPr>
        <dsp:cNvPr id="0" name=""/>
        <dsp:cNvSpPr/>
      </dsp:nvSpPr>
      <dsp:spPr>
        <a:xfrm>
          <a:off x="573514" y="2085238"/>
          <a:ext cx="534822" cy="534822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DDD90F-69C0-4E2E-B856-A8567A14EF15}">
      <dsp:nvSpPr>
        <dsp:cNvPr id="0" name=""/>
        <dsp:cNvSpPr/>
      </dsp:nvSpPr>
      <dsp:spPr>
        <a:xfrm>
          <a:off x="679991" y="2780426"/>
          <a:ext cx="6503822" cy="42785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9612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>
              <a:latin typeface="Fira Sans" panose="020B0503050000020004" pitchFamily="34" charset="0"/>
            </a:rPr>
            <a:t>Centro de Información Geográfica (CDI)</a:t>
          </a:r>
        </a:p>
      </dsp:txBody>
      <dsp:txXfrm>
        <a:off x="679991" y="2780426"/>
        <a:ext cx="6503822" cy="427857"/>
      </dsp:txXfrm>
    </dsp:sp>
    <dsp:sp modelId="{8D3C0A6C-6C45-4DA6-B212-8F144B353562}">
      <dsp:nvSpPr>
        <dsp:cNvPr id="0" name=""/>
        <dsp:cNvSpPr/>
      </dsp:nvSpPr>
      <dsp:spPr>
        <a:xfrm>
          <a:off x="412579" y="2726944"/>
          <a:ext cx="534822" cy="534822"/>
        </a:xfrm>
        <a:prstGeom prst="ellipse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3C211E-56BA-43E7-B6EF-3DC4821A1DFC}">
      <dsp:nvSpPr>
        <dsp:cNvPr id="0" name=""/>
        <dsp:cNvSpPr/>
      </dsp:nvSpPr>
      <dsp:spPr>
        <a:xfrm>
          <a:off x="328048" y="3422131"/>
          <a:ext cx="6855764" cy="42785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9612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>
              <a:latin typeface="Fira Sans" panose="020B0503050000020004" pitchFamily="34" charset="0"/>
            </a:rPr>
            <a:t>Sistema de Gestión de la Red de Carreteras y Caminos</a:t>
          </a:r>
        </a:p>
      </dsp:txBody>
      <dsp:txXfrm>
        <a:off x="328048" y="3422131"/>
        <a:ext cx="6855764" cy="427857"/>
      </dsp:txXfrm>
    </dsp:sp>
    <dsp:sp modelId="{F9F3B56D-DA71-4A22-AA06-F4D6D5AD278B}">
      <dsp:nvSpPr>
        <dsp:cNvPr id="0" name=""/>
        <dsp:cNvSpPr/>
      </dsp:nvSpPr>
      <dsp:spPr>
        <a:xfrm>
          <a:off x="60637" y="3368649"/>
          <a:ext cx="534822" cy="534822"/>
        </a:xfrm>
        <a:prstGeom prst="ellipse">
          <a:avLst/>
        </a:prstGeom>
        <a:solidFill>
          <a:schemeClr val="accent2">
            <a:lumMod val="5000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22976-A47E-429E-B517-E82418647029}" type="datetimeFigureOut">
              <a:rPr lang="es-MX" smtClean="0"/>
              <a:t>06/06/2019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0CC76-AD23-4B49-BA3D-DDD6E9F5B9E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02122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22976-A47E-429E-B517-E82418647029}" type="datetimeFigureOut">
              <a:rPr lang="es-MX" smtClean="0"/>
              <a:t>06/06/2019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0CC76-AD23-4B49-BA3D-DDD6E9F5B9E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03726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22976-A47E-429E-B517-E82418647029}" type="datetimeFigureOut">
              <a:rPr lang="es-MX" smtClean="0"/>
              <a:t>06/06/2019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0CC76-AD23-4B49-BA3D-DDD6E9F5B9E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45277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22976-A47E-429E-B517-E82418647029}" type="datetimeFigureOut">
              <a:rPr lang="es-MX" smtClean="0"/>
              <a:t>06/06/2019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0CC76-AD23-4B49-BA3D-DDD6E9F5B9E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39577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22976-A47E-429E-B517-E82418647029}" type="datetimeFigureOut">
              <a:rPr lang="es-MX" smtClean="0"/>
              <a:t>06/06/2019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0CC76-AD23-4B49-BA3D-DDD6E9F5B9E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41583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22976-A47E-429E-B517-E82418647029}" type="datetimeFigureOut">
              <a:rPr lang="es-MX" smtClean="0"/>
              <a:t>06/06/2019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0CC76-AD23-4B49-BA3D-DDD6E9F5B9E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77084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22976-A47E-429E-B517-E82418647029}" type="datetimeFigureOut">
              <a:rPr lang="es-MX" smtClean="0"/>
              <a:t>06/06/2019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0CC76-AD23-4B49-BA3D-DDD6E9F5B9E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85210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22976-A47E-429E-B517-E82418647029}" type="datetimeFigureOut">
              <a:rPr lang="es-MX" smtClean="0"/>
              <a:t>06/06/2019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0CC76-AD23-4B49-BA3D-DDD6E9F5B9E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763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22976-A47E-429E-B517-E82418647029}" type="datetimeFigureOut">
              <a:rPr lang="es-MX" smtClean="0"/>
              <a:t>06/06/2019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0CC76-AD23-4B49-BA3D-DDD6E9F5B9E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71908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22976-A47E-429E-B517-E82418647029}" type="datetimeFigureOut">
              <a:rPr lang="es-MX" smtClean="0"/>
              <a:t>06/06/2019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0CC76-AD23-4B49-BA3D-DDD6E9F5B9E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21182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22976-A47E-429E-B517-E82418647029}" type="datetimeFigureOut">
              <a:rPr lang="es-MX" smtClean="0"/>
              <a:t>06/06/2019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0CC76-AD23-4B49-BA3D-DDD6E9F5B9E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32182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022976-A47E-429E-B517-E82418647029}" type="datetimeFigureOut">
              <a:rPr lang="es-MX" smtClean="0"/>
              <a:t>06/06/2019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A0CC76-AD23-4B49-BA3D-DDD6E9F5B9E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24923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r="38514"/>
          <a:stretch/>
        </p:blipFill>
        <p:spPr>
          <a:xfrm>
            <a:off x="1782895" y="1072066"/>
            <a:ext cx="2758203" cy="1490528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268D9CD0-57FB-471A-BE13-9884256AB3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55" y="4185669"/>
            <a:ext cx="1379345" cy="62521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B84898E3-E2AD-4121-AACF-02041BBD8CC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33" r="20292" b="-6794"/>
          <a:stretch/>
        </p:blipFill>
        <p:spPr>
          <a:xfrm>
            <a:off x="4541098" y="1072065"/>
            <a:ext cx="3494932" cy="1065193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B5F457AF-461E-45E0-9A23-A3B59F582961}"/>
              </a:ext>
            </a:extLst>
          </p:cNvPr>
          <p:cNvSpPr txBox="1"/>
          <p:nvPr/>
        </p:nvSpPr>
        <p:spPr>
          <a:xfrm>
            <a:off x="5522888" y="1852304"/>
            <a:ext cx="33496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Comité Estatal de Información Estadística y Geográfica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26445E6D-E233-42AA-B19F-9D485F80A298}"/>
              </a:ext>
            </a:extLst>
          </p:cNvPr>
          <p:cNvSpPr/>
          <p:nvPr/>
        </p:nvSpPr>
        <p:spPr>
          <a:xfrm>
            <a:off x="894504" y="2835002"/>
            <a:ext cx="765979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9580" algn="ctr"/>
            <a:r>
              <a:rPr lang="es-MX" sz="2700" b="1" dirty="0">
                <a:solidFill>
                  <a:srgbClr val="D31D33"/>
                </a:solidFill>
                <a:latin typeface="Fira Sans" panose="020B0503050000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Primera sesión ordinaria</a:t>
            </a:r>
          </a:p>
          <a:p>
            <a:pPr marL="449580" algn="ctr"/>
            <a:r>
              <a:rPr lang="es-MX" sz="2900" b="1" dirty="0">
                <a:solidFill>
                  <a:srgbClr val="D31D33"/>
                </a:solidFill>
                <a:latin typeface="Fira Sans" panose="020B0503050000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2019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6F2A7D6D-C279-47FC-B49E-CFFA239A2F9A}"/>
              </a:ext>
            </a:extLst>
          </p:cNvPr>
          <p:cNvSpPr/>
          <p:nvPr/>
        </p:nvSpPr>
        <p:spPr>
          <a:xfrm>
            <a:off x="6642510" y="4649296"/>
            <a:ext cx="262849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9580" algn="ctr"/>
            <a:r>
              <a:rPr lang="es-MX" sz="15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07 de junio</a:t>
            </a:r>
          </a:p>
        </p:txBody>
      </p:sp>
    </p:spTree>
    <p:extLst>
      <p:ext uri="{BB962C8B-B14F-4D97-AF65-F5344CB8AC3E}">
        <p14:creationId xmlns:p14="http://schemas.microsoft.com/office/powerpoint/2010/main" val="3408364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6F2A7D6D-C279-47FC-B49E-CFFA239A2F9A}"/>
              </a:ext>
            </a:extLst>
          </p:cNvPr>
          <p:cNvSpPr/>
          <p:nvPr/>
        </p:nvSpPr>
        <p:spPr>
          <a:xfrm>
            <a:off x="6642510" y="4649296"/>
            <a:ext cx="262849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9580" algn="ctr"/>
            <a:r>
              <a:rPr lang="es-MX" sz="15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07 de junio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BB0EA7A1-1FA8-4CA1-8DC2-3EA99F7B63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7710" y="257037"/>
            <a:ext cx="4553377" cy="962930"/>
          </a:xfrm>
          <a:prstGeom prst="rect">
            <a:avLst/>
          </a:prstGeom>
        </p:spPr>
      </p:pic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6627BF43-C164-406F-9B6D-1186A45BF757}"/>
              </a:ext>
            </a:extLst>
          </p:cNvPr>
          <p:cNvSpPr/>
          <p:nvPr/>
        </p:nvSpPr>
        <p:spPr>
          <a:xfrm>
            <a:off x="939800" y="2171700"/>
            <a:ext cx="7659791" cy="96293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AFA3B117-1AE3-4D4D-B441-3ABF5CC06578}"/>
              </a:ext>
            </a:extLst>
          </p:cNvPr>
          <p:cNvSpPr/>
          <p:nvPr/>
        </p:nvSpPr>
        <p:spPr>
          <a:xfrm>
            <a:off x="742104" y="2426800"/>
            <a:ext cx="7659791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9580" algn="ctr"/>
            <a:r>
              <a:rPr lang="es-MX" sz="2700" b="1" dirty="0">
                <a:solidFill>
                  <a:schemeClr val="bg1"/>
                </a:solidFill>
                <a:latin typeface="Fira Sans" panose="020B0503050000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PROGRAMA ANUAL DE TRABAJO (PAT) 2019</a:t>
            </a:r>
            <a:endParaRPr lang="es-MX" sz="2900" b="1" dirty="0">
              <a:solidFill>
                <a:schemeClr val="bg1"/>
              </a:solidFill>
              <a:latin typeface="Fira Sans" panose="020B05030500000200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6362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6F2A7D6D-C279-47FC-B49E-CFFA239A2F9A}"/>
              </a:ext>
            </a:extLst>
          </p:cNvPr>
          <p:cNvSpPr/>
          <p:nvPr/>
        </p:nvSpPr>
        <p:spPr>
          <a:xfrm>
            <a:off x="6642510" y="4649296"/>
            <a:ext cx="262849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9580" algn="ctr"/>
            <a:r>
              <a:rPr lang="es-MX" sz="15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07 de junio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BB0EA7A1-1FA8-4CA1-8DC2-3EA99F7B63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7710" y="257037"/>
            <a:ext cx="4553377" cy="962930"/>
          </a:xfrm>
          <a:prstGeom prst="rect">
            <a:avLst/>
          </a:prstGeom>
        </p:spPr>
      </p:pic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6627BF43-C164-406F-9B6D-1186A45BF757}"/>
              </a:ext>
            </a:extLst>
          </p:cNvPr>
          <p:cNvSpPr/>
          <p:nvPr/>
        </p:nvSpPr>
        <p:spPr>
          <a:xfrm>
            <a:off x="939800" y="2171700"/>
            <a:ext cx="7659791" cy="96293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AFA3B117-1AE3-4D4D-B441-3ABF5CC06578}"/>
              </a:ext>
            </a:extLst>
          </p:cNvPr>
          <p:cNvSpPr/>
          <p:nvPr/>
        </p:nvSpPr>
        <p:spPr>
          <a:xfrm>
            <a:off x="640504" y="2191500"/>
            <a:ext cx="765979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9580" algn="ctr"/>
            <a:r>
              <a:rPr lang="es-MX" sz="2700" b="1" dirty="0">
                <a:solidFill>
                  <a:schemeClr val="bg1"/>
                </a:solidFill>
                <a:latin typeface="Fira Sans" panose="020B0503050000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PLATAFORMA GEOGRÁFICA DEL CENTRO DE INFORMACIÓN (CDI)</a:t>
            </a:r>
            <a:endParaRPr lang="es-MX" sz="2900" b="1" dirty="0">
              <a:solidFill>
                <a:schemeClr val="bg1"/>
              </a:solidFill>
              <a:latin typeface="Fira Sans" panose="020B05030500000200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055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6F2A7D6D-C279-47FC-B49E-CFFA239A2F9A}"/>
              </a:ext>
            </a:extLst>
          </p:cNvPr>
          <p:cNvSpPr/>
          <p:nvPr/>
        </p:nvSpPr>
        <p:spPr>
          <a:xfrm>
            <a:off x="6642510" y="4649296"/>
            <a:ext cx="262849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9580" algn="ctr"/>
            <a:r>
              <a:rPr lang="es-MX" sz="15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07 de junio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BB0EA7A1-1FA8-4CA1-8DC2-3EA99F7B63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7710" y="257037"/>
            <a:ext cx="4553377" cy="962930"/>
          </a:xfrm>
          <a:prstGeom prst="rect">
            <a:avLst/>
          </a:prstGeom>
        </p:spPr>
      </p:pic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6627BF43-C164-406F-9B6D-1186A45BF757}"/>
              </a:ext>
            </a:extLst>
          </p:cNvPr>
          <p:cNvSpPr/>
          <p:nvPr/>
        </p:nvSpPr>
        <p:spPr>
          <a:xfrm>
            <a:off x="939800" y="2171700"/>
            <a:ext cx="7659791" cy="96293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AFA3B117-1AE3-4D4D-B441-3ABF5CC06578}"/>
              </a:ext>
            </a:extLst>
          </p:cNvPr>
          <p:cNvSpPr/>
          <p:nvPr/>
        </p:nvSpPr>
        <p:spPr>
          <a:xfrm>
            <a:off x="742104" y="2399249"/>
            <a:ext cx="7659791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9580" algn="ctr"/>
            <a:r>
              <a:rPr lang="es-MX" sz="2700" b="1" dirty="0">
                <a:solidFill>
                  <a:schemeClr val="bg1"/>
                </a:solidFill>
                <a:latin typeface="Fira Sans" panose="020B0503050000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ESTRATEGIA DE IMPLEMENTACIÓN DEL CDI</a:t>
            </a:r>
            <a:endParaRPr lang="es-MX" sz="2900" b="1" dirty="0">
              <a:solidFill>
                <a:schemeClr val="bg1"/>
              </a:solidFill>
              <a:latin typeface="Fira Sans" panose="020B05030500000200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9203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9C25AF33-5341-4894-A6C0-363941C36B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4623" y="108930"/>
            <a:ext cx="3029377" cy="640641"/>
          </a:xfrm>
          <a:prstGeom prst="rect">
            <a:avLst/>
          </a:prstGeom>
        </p:spPr>
      </p:pic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A921A3F8-DCE0-4653-A770-FE804B019771}"/>
              </a:ext>
            </a:extLst>
          </p:cNvPr>
          <p:cNvSpPr/>
          <p:nvPr/>
        </p:nvSpPr>
        <p:spPr>
          <a:xfrm>
            <a:off x="850140" y="361631"/>
            <a:ext cx="5058970" cy="446778"/>
          </a:xfrm>
          <a:prstGeom prst="roundRect">
            <a:avLst/>
          </a:prstGeom>
          <a:solidFill>
            <a:srgbClr val="E2625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60A0AC6B-D3AE-4D48-9CF5-38948BBF0A38}"/>
              </a:ext>
            </a:extLst>
          </p:cNvPr>
          <p:cNvSpPr txBox="1"/>
          <p:nvPr/>
        </p:nvSpPr>
        <p:spPr>
          <a:xfrm>
            <a:off x="945770" y="387031"/>
            <a:ext cx="4997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chemeClr val="bg1"/>
                </a:solidFill>
                <a:latin typeface="Fira Sans" panose="020B0503050000020004" pitchFamily="34" charset="0"/>
              </a:rPr>
              <a:t>Implementación a nivel dependencia</a:t>
            </a:r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0D3A76B2-99D3-4E1C-8A45-D8826A99FF78}"/>
              </a:ext>
            </a:extLst>
          </p:cNvPr>
          <p:cNvSpPr/>
          <p:nvPr/>
        </p:nvSpPr>
        <p:spPr>
          <a:xfrm>
            <a:off x="564770" y="1334950"/>
            <a:ext cx="2880000" cy="2880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F8BDD25-288E-4790-98C8-4C38BBCE4DFE}"/>
              </a:ext>
            </a:extLst>
          </p:cNvPr>
          <p:cNvSpPr txBox="1"/>
          <p:nvPr/>
        </p:nvSpPr>
        <p:spPr>
          <a:xfrm>
            <a:off x="728420" y="2108200"/>
            <a:ext cx="252730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100" b="1" dirty="0">
                <a:solidFill>
                  <a:schemeClr val="bg1"/>
                </a:solidFill>
                <a:latin typeface="Fira Sans" panose="020B0503050000020004" pitchFamily="34" charset="0"/>
              </a:rPr>
              <a:t>Entrega a cada una de las dependencias y entidades del CEIEG </a:t>
            </a:r>
          </a:p>
        </p:txBody>
      </p:sp>
      <p:sp>
        <p:nvSpPr>
          <p:cNvPr id="4" name="Flecha: cheurón 3">
            <a:extLst>
              <a:ext uri="{FF2B5EF4-FFF2-40B4-BE49-F238E27FC236}">
                <a16:creationId xmlns:a16="http://schemas.microsoft.com/office/drawing/2014/main" id="{C0A8ECD8-AAF5-4A74-8722-70415CDE94BC}"/>
              </a:ext>
            </a:extLst>
          </p:cNvPr>
          <p:cNvSpPr/>
          <p:nvPr/>
        </p:nvSpPr>
        <p:spPr>
          <a:xfrm>
            <a:off x="3444685" y="1498600"/>
            <a:ext cx="428815" cy="2501900"/>
          </a:xfrm>
          <a:prstGeom prst="chevr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DCDC0CB-3952-48EE-9F06-CEB61E67B382}"/>
              </a:ext>
            </a:extLst>
          </p:cNvPr>
          <p:cNvSpPr txBox="1"/>
          <p:nvPr/>
        </p:nvSpPr>
        <p:spPr>
          <a:xfrm>
            <a:off x="3993855" y="1968452"/>
            <a:ext cx="1768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latin typeface="Fira Sans" panose="020B0503050000020004" pitchFamily="34" charset="0"/>
              </a:rPr>
              <a:t>Uso Exclusivo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1E5CAE66-DE15-45F1-B436-E60EBCE48031}"/>
              </a:ext>
            </a:extLst>
          </p:cNvPr>
          <p:cNvSpPr txBox="1"/>
          <p:nvPr/>
        </p:nvSpPr>
        <p:spPr>
          <a:xfrm>
            <a:off x="3860800" y="2962280"/>
            <a:ext cx="20483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latin typeface="Fira Sans" panose="020B0503050000020004" pitchFamily="34" charset="0"/>
              </a:rPr>
              <a:t>Capacitación y acompañamiento personalizado</a:t>
            </a:r>
          </a:p>
        </p:txBody>
      </p:sp>
      <p:sp>
        <p:nvSpPr>
          <p:cNvPr id="13" name="Flecha: cheurón 12">
            <a:extLst>
              <a:ext uri="{FF2B5EF4-FFF2-40B4-BE49-F238E27FC236}">
                <a16:creationId xmlns:a16="http://schemas.microsoft.com/office/drawing/2014/main" id="{1B0FB72A-54AB-4A2D-B895-1A6C47BD35C2}"/>
              </a:ext>
            </a:extLst>
          </p:cNvPr>
          <p:cNvSpPr/>
          <p:nvPr/>
        </p:nvSpPr>
        <p:spPr>
          <a:xfrm>
            <a:off x="5895870" y="1498600"/>
            <a:ext cx="428815" cy="2501900"/>
          </a:xfrm>
          <a:prstGeom prst="chevr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6E661AED-72C4-455B-BC79-B8DE5D8D8587}"/>
              </a:ext>
            </a:extLst>
          </p:cNvPr>
          <p:cNvSpPr/>
          <p:nvPr/>
        </p:nvSpPr>
        <p:spPr>
          <a:xfrm>
            <a:off x="6451600" y="1498600"/>
            <a:ext cx="2463800" cy="4953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Rectángulo: esquinas redondeadas 14">
            <a:extLst>
              <a:ext uri="{FF2B5EF4-FFF2-40B4-BE49-F238E27FC236}">
                <a16:creationId xmlns:a16="http://schemas.microsoft.com/office/drawing/2014/main" id="{A4372019-B863-4743-94E3-ED85589667A1}"/>
              </a:ext>
            </a:extLst>
          </p:cNvPr>
          <p:cNvSpPr/>
          <p:nvPr/>
        </p:nvSpPr>
        <p:spPr>
          <a:xfrm>
            <a:off x="6451600" y="3302000"/>
            <a:ext cx="2463800" cy="70183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2AD29426-5ACD-4346-BCCD-D0359C940875}"/>
              </a:ext>
            </a:extLst>
          </p:cNvPr>
          <p:cNvSpPr txBox="1"/>
          <p:nvPr/>
        </p:nvSpPr>
        <p:spPr>
          <a:xfrm>
            <a:off x="6603191" y="1568102"/>
            <a:ext cx="2160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latin typeface="Fira Sans" panose="020B0503050000020004" pitchFamily="34" charset="0"/>
              </a:rPr>
              <a:t>Análisis Internos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4246BDD9-D399-4310-A624-3F3AF9BBFD61}"/>
              </a:ext>
            </a:extLst>
          </p:cNvPr>
          <p:cNvSpPr txBox="1"/>
          <p:nvPr/>
        </p:nvSpPr>
        <p:spPr>
          <a:xfrm>
            <a:off x="6603191" y="3357499"/>
            <a:ext cx="2160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latin typeface="Fira Sans" panose="020B0503050000020004" pitchFamily="34" charset="0"/>
              </a:rPr>
              <a:t>Cuarto Informe de Gobierno</a:t>
            </a:r>
          </a:p>
        </p:txBody>
      </p:sp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7A73EF59-C523-4ECA-AEF5-D33C84224FCA}"/>
              </a:ext>
            </a:extLst>
          </p:cNvPr>
          <p:cNvSpPr/>
          <p:nvPr/>
        </p:nvSpPr>
        <p:spPr>
          <a:xfrm>
            <a:off x="6451600" y="2314434"/>
            <a:ext cx="2463800" cy="70183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D9D6FBAC-1A12-4F17-AA33-2BDABBB9A597}"/>
              </a:ext>
            </a:extLst>
          </p:cNvPr>
          <p:cNvSpPr txBox="1"/>
          <p:nvPr/>
        </p:nvSpPr>
        <p:spPr>
          <a:xfrm>
            <a:off x="6603191" y="2369933"/>
            <a:ext cx="2160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latin typeface="Fira Sans" panose="020B0503050000020004" pitchFamily="34" charset="0"/>
              </a:rPr>
              <a:t>Difusión de la Información</a:t>
            </a:r>
          </a:p>
        </p:txBody>
      </p:sp>
    </p:spTree>
    <p:extLst>
      <p:ext uri="{BB962C8B-B14F-4D97-AF65-F5344CB8AC3E}">
        <p14:creationId xmlns:p14="http://schemas.microsoft.com/office/powerpoint/2010/main" val="3374323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9C25AF33-5341-4894-A6C0-363941C36B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4623" y="108930"/>
            <a:ext cx="3029377" cy="640641"/>
          </a:xfrm>
          <a:prstGeom prst="rect">
            <a:avLst/>
          </a:prstGeom>
        </p:spPr>
      </p:pic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A921A3F8-DCE0-4653-A770-FE804B019771}"/>
              </a:ext>
            </a:extLst>
          </p:cNvPr>
          <p:cNvSpPr/>
          <p:nvPr/>
        </p:nvSpPr>
        <p:spPr>
          <a:xfrm>
            <a:off x="850140" y="361631"/>
            <a:ext cx="5058970" cy="446778"/>
          </a:xfrm>
          <a:prstGeom prst="roundRect">
            <a:avLst/>
          </a:prstGeom>
          <a:solidFill>
            <a:srgbClr val="E2625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60A0AC6B-D3AE-4D48-9CF5-38948BBF0A38}"/>
              </a:ext>
            </a:extLst>
          </p:cNvPr>
          <p:cNvSpPr txBox="1"/>
          <p:nvPr/>
        </p:nvSpPr>
        <p:spPr>
          <a:xfrm>
            <a:off x="945770" y="387031"/>
            <a:ext cx="4997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chemeClr val="bg1"/>
                </a:solidFill>
                <a:latin typeface="Fira Sans" panose="020B0503050000020004" pitchFamily="34" charset="0"/>
              </a:rPr>
              <a:t>Tipos de productos a nivel CEIEG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12E43A1A-A853-4325-B683-FC11EE4B173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28" t="24926" r="13472" b="21715"/>
          <a:stretch/>
        </p:blipFill>
        <p:spPr>
          <a:xfrm>
            <a:off x="495300" y="1200149"/>
            <a:ext cx="8559800" cy="3209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588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9C25AF33-5341-4894-A6C0-363941C36B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4623" y="108930"/>
            <a:ext cx="3029377" cy="640641"/>
          </a:xfrm>
          <a:prstGeom prst="rect">
            <a:avLst/>
          </a:prstGeom>
        </p:spPr>
      </p:pic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A921A3F8-DCE0-4653-A770-FE804B019771}"/>
              </a:ext>
            </a:extLst>
          </p:cNvPr>
          <p:cNvSpPr/>
          <p:nvPr/>
        </p:nvSpPr>
        <p:spPr>
          <a:xfrm>
            <a:off x="850140" y="361631"/>
            <a:ext cx="5058970" cy="446778"/>
          </a:xfrm>
          <a:prstGeom prst="roundRect">
            <a:avLst/>
          </a:prstGeom>
          <a:solidFill>
            <a:srgbClr val="E2625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60A0AC6B-D3AE-4D48-9CF5-38948BBF0A38}"/>
              </a:ext>
            </a:extLst>
          </p:cNvPr>
          <p:cNvSpPr txBox="1"/>
          <p:nvPr/>
        </p:nvSpPr>
        <p:spPr>
          <a:xfrm>
            <a:off x="945770" y="387031"/>
            <a:ext cx="4997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chemeClr val="bg1"/>
                </a:solidFill>
                <a:latin typeface="Fira Sans" panose="020B0503050000020004" pitchFamily="34" charset="0"/>
              </a:rPr>
              <a:t>A. DE DIFUSIÓN GENERAL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C91C236-5079-4384-843B-C623BA6189F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674" t="16195" r="10278" b="7504"/>
          <a:stretch/>
        </p:blipFill>
        <p:spPr>
          <a:xfrm>
            <a:off x="744930" y="859209"/>
            <a:ext cx="4119170" cy="392266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3B0A5C11-6272-4A7D-A088-A2382B36BCB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9867" r="1528" b="44936"/>
          <a:stretch/>
        </p:blipFill>
        <p:spPr>
          <a:xfrm>
            <a:off x="4818910" y="1235535"/>
            <a:ext cx="4284000" cy="616316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1783819F-C90B-4DD2-9EDA-FABB4F5641D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473" t="39748" r="44674" b="14797"/>
          <a:stretch/>
        </p:blipFill>
        <p:spPr>
          <a:xfrm>
            <a:off x="4818687" y="1903897"/>
            <a:ext cx="4284223" cy="2336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563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9C25AF33-5341-4894-A6C0-363941C36B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4623" y="108930"/>
            <a:ext cx="3029377" cy="640641"/>
          </a:xfrm>
          <a:prstGeom prst="rect">
            <a:avLst/>
          </a:prstGeom>
        </p:spPr>
      </p:pic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A921A3F8-DCE0-4653-A770-FE804B019771}"/>
              </a:ext>
            </a:extLst>
          </p:cNvPr>
          <p:cNvSpPr/>
          <p:nvPr/>
        </p:nvSpPr>
        <p:spPr>
          <a:xfrm>
            <a:off x="850140" y="361631"/>
            <a:ext cx="5058970" cy="446778"/>
          </a:xfrm>
          <a:prstGeom prst="roundRect">
            <a:avLst/>
          </a:prstGeom>
          <a:solidFill>
            <a:srgbClr val="E2625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60A0AC6B-D3AE-4D48-9CF5-38948BBF0A38}"/>
              </a:ext>
            </a:extLst>
          </p:cNvPr>
          <p:cNvSpPr txBox="1"/>
          <p:nvPr/>
        </p:nvSpPr>
        <p:spPr>
          <a:xfrm>
            <a:off x="945770" y="387031"/>
            <a:ext cx="4997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chemeClr val="bg1"/>
                </a:solidFill>
                <a:latin typeface="Fira Sans" panose="020B0503050000020004" pitchFamily="34" charset="0"/>
              </a:rPr>
              <a:t>B. PARA TOMA DE DECISIONES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F4ED585B-F6E1-46BC-9547-4B9325404A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61" t="15650" r="29444" b="3864"/>
          <a:stretch/>
        </p:blipFill>
        <p:spPr>
          <a:xfrm>
            <a:off x="3444685" y="893439"/>
            <a:ext cx="5398260" cy="41411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26AB31B4-3ABB-453C-9459-DFB3E4D83858}"/>
              </a:ext>
            </a:extLst>
          </p:cNvPr>
          <p:cNvSpPr txBox="1"/>
          <p:nvPr/>
        </p:nvSpPr>
        <p:spPr>
          <a:xfrm>
            <a:off x="672290" y="1112633"/>
            <a:ext cx="252810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dirty="0">
                <a:latin typeface="Fira Sans" panose="020B0503050000020004" pitchFamily="34" charset="0"/>
              </a:rPr>
              <a:t>Análisis espacial de la obra pública en materia de agua potable respecto de los rezagos en cobertura a nivel municipal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7EF0A804-4D46-4AF3-8427-5869C1DA7C83}"/>
              </a:ext>
            </a:extLst>
          </p:cNvPr>
          <p:cNvSpPr txBox="1"/>
          <p:nvPr/>
        </p:nvSpPr>
        <p:spPr>
          <a:xfrm>
            <a:off x="672289" y="3297033"/>
            <a:ext cx="252810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s-MX" dirty="0">
                <a:latin typeface="Fira Sans" panose="020B0503050000020004" pitchFamily="34" charset="0"/>
              </a:rPr>
              <a:t>SEDESORE;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MX" dirty="0">
                <a:latin typeface="Fira Sans" panose="020B0503050000020004" pitchFamily="34" charset="0"/>
              </a:rPr>
              <a:t>CEA;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MX" dirty="0">
                <a:latin typeface="Fira Sans" panose="020B0503050000020004" pitchFamily="34" charset="0"/>
              </a:rPr>
              <a:t>INDEPI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MX" dirty="0">
                <a:latin typeface="Fira Sans" panose="020B0503050000020004" pitchFamily="34" charset="0"/>
              </a:rPr>
              <a:t>S. Bienestar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MX" dirty="0">
                <a:latin typeface="Fira Sans" panose="020B0503050000020004" pitchFamily="34" charset="0"/>
              </a:rPr>
              <a:t>Municipios</a:t>
            </a:r>
          </a:p>
        </p:txBody>
      </p:sp>
    </p:spTree>
    <p:extLst>
      <p:ext uri="{BB962C8B-B14F-4D97-AF65-F5344CB8AC3E}">
        <p14:creationId xmlns:p14="http://schemas.microsoft.com/office/powerpoint/2010/main" val="2051723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9C25AF33-5341-4894-A6C0-363941C36B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4623" y="108930"/>
            <a:ext cx="3029377" cy="640641"/>
          </a:xfrm>
          <a:prstGeom prst="rect">
            <a:avLst/>
          </a:prstGeom>
        </p:spPr>
      </p:pic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A921A3F8-DCE0-4653-A770-FE804B019771}"/>
              </a:ext>
            </a:extLst>
          </p:cNvPr>
          <p:cNvSpPr/>
          <p:nvPr/>
        </p:nvSpPr>
        <p:spPr>
          <a:xfrm>
            <a:off x="850140" y="361631"/>
            <a:ext cx="5058970" cy="446778"/>
          </a:xfrm>
          <a:prstGeom prst="roundRect">
            <a:avLst/>
          </a:prstGeom>
          <a:solidFill>
            <a:srgbClr val="E2625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60A0AC6B-D3AE-4D48-9CF5-38948BBF0A38}"/>
              </a:ext>
            </a:extLst>
          </p:cNvPr>
          <p:cNvSpPr txBox="1"/>
          <p:nvPr/>
        </p:nvSpPr>
        <p:spPr>
          <a:xfrm>
            <a:off x="945770" y="387031"/>
            <a:ext cx="4997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chemeClr val="bg1"/>
                </a:solidFill>
                <a:latin typeface="Fira Sans" panose="020B0503050000020004" pitchFamily="34" charset="0"/>
              </a:rPr>
              <a:t>B. PARA TOMA DE DECISIONES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F4ED585B-F6E1-46BC-9547-4B9325404A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61" t="15650" r="29444" b="3864"/>
          <a:stretch/>
        </p:blipFill>
        <p:spPr>
          <a:xfrm>
            <a:off x="3447670" y="893439"/>
            <a:ext cx="5398260" cy="41411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Elipse 1">
            <a:extLst>
              <a:ext uri="{FF2B5EF4-FFF2-40B4-BE49-F238E27FC236}">
                <a16:creationId xmlns:a16="http://schemas.microsoft.com/office/drawing/2014/main" id="{6DF9F5E8-CEBD-45FE-B6E0-26767FA3F72A}"/>
              </a:ext>
            </a:extLst>
          </p:cNvPr>
          <p:cNvSpPr/>
          <p:nvPr/>
        </p:nvSpPr>
        <p:spPr>
          <a:xfrm>
            <a:off x="5499100" y="2451100"/>
            <a:ext cx="1092200" cy="10541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A299C51F-8648-4738-B43A-35AD25ED902B}"/>
              </a:ext>
            </a:extLst>
          </p:cNvPr>
          <p:cNvSpPr/>
          <p:nvPr/>
        </p:nvSpPr>
        <p:spPr>
          <a:xfrm>
            <a:off x="6426200" y="3980470"/>
            <a:ext cx="1092200" cy="10541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08716E7C-E8BE-47A5-AB3F-F9E89B8EBDB5}"/>
              </a:ext>
            </a:extLst>
          </p:cNvPr>
          <p:cNvSpPr/>
          <p:nvPr/>
        </p:nvSpPr>
        <p:spPr>
          <a:xfrm>
            <a:off x="5054600" y="1311970"/>
            <a:ext cx="1092200" cy="1054100"/>
          </a:xfrm>
          <a:prstGeom prst="ellipse">
            <a:avLst/>
          </a:prstGeom>
          <a:noFill/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1BE8F7DA-C550-4EDE-A36D-221FC8081967}"/>
              </a:ext>
            </a:extLst>
          </p:cNvPr>
          <p:cNvSpPr/>
          <p:nvPr/>
        </p:nvSpPr>
        <p:spPr>
          <a:xfrm>
            <a:off x="4079685" y="2451100"/>
            <a:ext cx="1714500" cy="1603841"/>
          </a:xfrm>
          <a:prstGeom prst="ellipse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BD8F4EBA-4ECD-4C22-B5A3-9D739C31E927}"/>
              </a:ext>
            </a:extLst>
          </p:cNvPr>
          <p:cNvSpPr txBox="1"/>
          <p:nvPr/>
        </p:nvSpPr>
        <p:spPr>
          <a:xfrm>
            <a:off x="1116793" y="1311970"/>
            <a:ext cx="216577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latin typeface="Fira Sans" panose="020B0503050000020004" pitchFamily="34" charset="0"/>
              </a:rPr>
              <a:t>Poca cobertura y poca obra de ampliación</a:t>
            </a:r>
          </a:p>
          <a:p>
            <a:endParaRPr lang="es-MX" dirty="0">
              <a:latin typeface="Fira Sans" panose="020B0503050000020004" pitchFamily="34" charset="0"/>
            </a:endParaRPr>
          </a:p>
          <a:p>
            <a:r>
              <a:rPr lang="es-MX" dirty="0">
                <a:latin typeface="Fira Sans" panose="020B0503050000020004" pitchFamily="34" charset="0"/>
              </a:rPr>
              <a:t>Alta cobertura y poca obra de mantenimiento</a:t>
            </a:r>
          </a:p>
          <a:p>
            <a:endParaRPr lang="es-MX" dirty="0">
              <a:latin typeface="Fira Sans" panose="020B0503050000020004" pitchFamily="34" charset="0"/>
            </a:endParaRPr>
          </a:p>
          <a:p>
            <a:r>
              <a:rPr lang="es-MX" dirty="0">
                <a:latin typeface="Fira Sans" panose="020B0503050000020004" pitchFamily="34" charset="0"/>
              </a:rPr>
              <a:t>Poca obra en general</a:t>
            </a:r>
          </a:p>
          <a:p>
            <a:endParaRPr lang="es-MX" dirty="0">
              <a:latin typeface="Fira Sans" panose="020B0503050000020004" pitchFamily="34" charset="0"/>
            </a:endParaRP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01D56224-F542-4E46-AE69-9E7CA44A7BA8}"/>
              </a:ext>
            </a:extLst>
          </p:cNvPr>
          <p:cNvSpPr/>
          <p:nvPr/>
        </p:nvSpPr>
        <p:spPr>
          <a:xfrm>
            <a:off x="424690" y="1388516"/>
            <a:ext cx="647700" cy="6480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9F9D78BD-AE0D-44A1-942A-240D63479268}"/>
              </a:ext>
            </a:extLst>
          </p:cNvPr>
          <p:cNvSpPr/>
          <p:nvPr/>
        </p:nvSpPr>
        <p:spPr>
          <a:xfrm>
            <a:off x="468379" y="2544366"/>
            <a:ext cx="647700" cy="648000"/>
          </a:xfrm>
          <a:prstGeom prst="ellipse">
            <a:avLst/>
          </a:prstGeom>
          <a:noFill/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534208E2-F39D-44C0-8B6E-06E0ACA1AAAC}"/>
              </a:ext>
            </a:extLst>
          </p:cNvPr>
          <p:cNvSpPr/>
          <p:nvPr/>
        </p:nvSpPr>
        <p:spPr>
          <a:xfrm>
            <a:off x="484778" y="3495994"/>
            <a:ext cx="647700" cy="648000"/>
          </a:xfrm>
          <a:prstGeom prst="ellipse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895461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9C25AF33-5341-4894-A6C0-363941C36B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4623" y="108930"/>
            <a:ext cx="3029377" cy="640641"/>
          </a:xfrm>
          <a:prstGeom prst="rect">
            <a:avLst/>
          </a:prstGeom>
        </p:spPr>
      </p:pic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A921A3F8-DCE0-4653-A770-FE804B019771}"/>
              </a:ext>
            </a:extLst>
          </p:cNvPr>
          <p:cNvSpPr/>
          <p:nvPr/>
        </p:nvSpPr>
        <p:spPr>
          <a:xfrm>
            <a:off x="850140" y="361631"/>
            <a:ext cx="5058970" cy="446778"/>
          </a:xfrm>
          <a:prstGeom prst="roundRect">
            <a:avLst/>
          </a:prstGeom>
          <a:solidFill>
            <a:srgbClr val="E2625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60A0AC6B-D3AE-4D48-9CF5-38948BBF0A38}"/>
              </a:ext>
            </a:extLst>
          </p:cNvPr>
          <p:cNvSpPr txBox="1"/>
          <p:nvPr/>
        </p:nvSpPr>
        <p:spPr>
          <a:xfrm>
            <a:off x="945770" y="387031"/>
            <a:ext cx="4997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chemeClr val="bg1"/>
                </a:solidFill>
                <a:latin typeface="Fira Sans" panose="020B0503050000020004" pitchFamily="34" charset="0"/>
              </a:rPr>
              <a:t>C. DE ANÁLISIS COLABORATIVO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F556903-27D1-4009-AB4F-E4DF1393222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67" t="17620" r="32084" b="4782"/>
          <a:stretch/>
        </p:blipFill>
        <p:spPr>
          <a:xfrm>
            <a:off x="3949700" y="894570"/>
            <a:ext cx="4794485" cy="41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Elipse 12">
            <a:extLst>
              <a:ext uri="{FF2B5EF4-FFF2-40B4-BE49-F238E27FC236}">
                <a16:creationId xmlns:a16="http://schemas.microsoft.com/office/drawing/2014/main" id="{3C9BA1E5-B4AE-4BAD-A603-0A05C4A6B7A6}"/>
              </a:ext>
            </a:extLst>
          </p:cNvPr>
          <p:cNvSpPr/>
          <p:nvPr/>
        </p:nvSpPr>
        <p:spPr>
          <a:xfrm>
            <a:off x="3904823" y="1910470"/>
            <a:ext cx="1092200" cy="1054100"/>
          </a:xfrm>
          <a:prstGeom prst="ellipse">
            <a:avLst/>
          </a:prstGeom>
          <a:noFill/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9ED57FC1-FDDE-4F61-B2F3-CC2C38CF206A}"/>
              </a:ext>
            </a:extLst>
          </p:cNvPr>
          <p:cNvSpPr/>
          <p:nvPr/>
        </p:nvSpPr>
        <p:spPr>
          <a:xfrm>
            <a:off x="5568523" y="2227970"/>
            <a:ext cx="1092200" cy="1054100"/>
          </a:xfrm>
          <a:prstGeom prst="ellipse">
            <a:avLst/>
          </a:prstGeom>
          <a:noFill/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97510DCA-3222-4070-8436-0F9B08BF9E6A}"/>
              </a:ext>
            </a:extLst>
          </p:cNvPr>
          <p:cNvSpPr txBox="1"/>
          <p:nvPr/>
        </p:nvSpPr>
        <p:spPr>
          <a:xfrm>
            <a:off x="672290" y="1112633"/>
            <a:ext cx="266103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dirty="0">
                <a:latin typeface="Fira Sans" panose="020B0503050000020004" pitchFamily="34" charset="0"/>
              </a:rPr>
              <a:t>Planeación integral de infraestructura de servicios acompañada de infraestructura en comunicaciones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MX" dirty="0">
              <a:latin typeface="Fira Sans" panose="020B05030500000200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dirty="0">
                <a:latin typeface="Fira Sans" panose="020B0503050000020004" pitchFamily="34" charset="0"/>
              </a:rPr>
              <a:t>Elaboración de un Plan Integral Plurianual de mantenimiento y ampliación de la red carretera estatal</a:t>
            </a:r>
          </a:p>
        </p:txBody>
      </p:sp>
    </p:spTree>
    <p:extLst>
      <p:ext uri="{BB962C8B-B14F-4D97-AF65-F5344CB8AC3E}">
        <p14:creationId xmlns:p14="http://schemas.microsoft.com/office/powerpoint/2010/main" val="1685314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9C25AF33-5341-4894-A6C0-363941C36B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4623" y="108930"/>
            <a:ext cx="3029377" cy="640641"/>
          </a:xfrm>
          <a:prstGeom prst="rect">
            <a:avLst/>
          </a:prstGeom>
        </p:spPr>
      </p:pic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A921A3F8-DCE0-4653-A770-FE804B019771}"/>
              </a:ext>
            </a:extLst>
          </p:cNvPr>
          <p:cNvSpPr/>
          <p:nvPr/>
        </p:nvSpPr>
        <p:spPr>
          <a:xfrm>
            <a:off x="850140" y="361631"/>
            <a:ext cx="5058970" cy="446778"/>
          </a:xfrm>
          <a:prstGeom prst="roundRect">
            <a:avLst/>
          </a:prstGeom>
          <a:solidFill>
            <a:srgbClr val="E2625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60A0AC6B-D3AE-4D48-9CF5-38948BBF0A38}"/>
              </a:ext>
            </a:extLst>
          </p:cNvPr>
          <p:cNvSpPr txBox="1"/>
          <p:nvPr/>
        </p:nvSpPr>
        <p:spPr>
          <a:xfrm>
            <a:off x="945770" y="387031"/>
            <a:ext cx="4997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chemeClr val="bg1"/>
                </a:solidFill>
                <a:latin typeface="Fira Sans" panose="020B0503050000020004" pitchFamily="34" charset="0"/>
              </a:rPr>
              <a:t>Proceso de Implementación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AC7EA425-C889-43ED-86DE-618F3162CE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7003" y="935404"/>
            <a:ext cx="6169993" cy="3531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555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13640" y="442222"/>
            <a:ext cx="3340860" cy="4467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sz="2000" b="1" dirty="0">
                <a:latin typeface="Fira Sans" panose="020B0503050000020004" pitchFamily="34" charset="0"/>
              </a:rPr>
              <a:t>AGENDA DE LA SESIÓN</a:t>
            </a:r>
            <a:endParaRPr lang="es-MX" dirty="0">
              <a:latin typeface="Fira Sans" panose="020B05030500000200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C25AF33-5341-4894-A6C0-363941C36B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4623" y="108930"/>
            <a:ext cx="3029377" cy="640641"/>
          </a:xfrm>
          <a:prstGeom prst="rect">
            <a:avLst/>
          </a:prstGeom>
        </p:spPr>
      </p:pic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5B9FF92D-EC46-47F8-95C5-03229F484185}"/>
              </a:ext>
            </a:extLst>
          </p:cNvPr>
          <p:cNvSpPr/>
          <p:nvPr/>
        </p:nvSpPr>
        <p:spPr>
          <a:xfrm>
            <a:off x="913640" y="901700"/>
            <a:ext cx="7912860" cy="446778"/>
          </a:xfrm>
          <a:prstGeom prst="roundRect">
            <a:avLst/>
          </a:prstGeom>
          <a:solidFill>
            <a:srgbClr val="E2625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B8D58BD8-FD15-40B6-B29E-06787DE1BACC}"/>
              </a:ext>
            </a:extLst>
          </p:cNvPr>
          <p:cNvSpPr txBox="1"/>
          <p:nvPr/>
        </p:nvSpPr>
        <p:spPr>
          <a:xfrm>
            <a:off x="1009270" y="927100"/>
            <a:ext cx="7817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solidFill>
                  <a:schemeClr val="bg1"/>
                </a:solidFill>
                <a:latin typeface="Fira Sans" panose="020B0503050000020004" pitchFamily="34" charset="0"/>
              </a:rPr>
              <a:t>Presentación y aprobación del Programa Anual de Trabajo (PAT) 2019 </a:t>
            </a:r>
          </a:p>
        </p:txBody>
      </p:sp>
      <p:sp>
        <p:nvSpPr>
          <p:cNvPr id="14" name="Rectángulo: esquinas redondeadas 13">
            <a:extLst>
              <a:ext uri="{FF2B5EF4-FFF2-40B4-BE49-F238E27FC236}">
                <a16:creationId xmlns:a16="http://schemas.microsoft.com/office/drawing/2014/main" id="{C8DBAEE4-E589-41F1-9287-EAFE2671C46A}"/>
              </a:ext>
            </a:extLst>
          </p:cNvPr>
          <p:cNvSpPr/>
          <p:nvPr/>
        </p:nvSpPr>
        <p:spPr>
          <a:xfrm>
            <a:off x="913640" y="1416295"/>
            <a:ext cx="7912860" cy="646330"/>
          </a:xfrm>
          <a:prstGeom prst="roundRect">
            <a:avLst/>
          </a:prstGeom>
          <a:solidFill>
            <a:srgbClr val="E2625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C6E59FD1-C77D-4097-AC62-0142682C98F9}"/>
              </a:ext>
            </a:extLst>
          </p:cNvPr>
          <p:cNvSpPr txBox="1"/>
          <p:nvPr/>
        </p:nvSpPr>
        <p:spPr>
          <a:xfrm>
            <a:off x="1009270" y="1416295"/>
            <a:ext cx="7817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  <a:latin typeface="Fira Sans" panose="020B0503050000020004" pitchFamily="34" charset="0"/>
              </a:rPr>
              <a:t>Puesta en marcha de la plataforma geográfica: </a:t>
            </a:r>
          </a:p>
          <a:p>
            <a:r>
              <a:rPr lang="es-ES" dirty="0">
                <a:solidFill>
                  <a:schemeClr val="bg1"/>
                </a:solidFill>
                <a:latin typeface="Fira Sans" panose="020B0503050000020004" pitchFamily="34" charset="0"/>
              </a:rPr>
              <a:t>Centro de Información (CDI)</a:t>
            </a:r>
            <a:endParaRPr lang="es-MX" dirty="0">
              <a:solidFill>
                <a:schemeClr val="bg1"/>
              </a:solidFill>
              <a:latin typeface="Fira Sans" panose="020B0503050000020004" pitchFamily="34" charset="0"/>
            </a:endParaRPr>
          </a:p>
        </p:txBody>
      </p:sp>
      <p:sp>
        <p:nvSpPr>
          <p:cNvPr id="20" name="Rectángulo: esquinas redondeadas 19">
            <a:extLst>
              <a:ext uri="{FF2B5EF4-FFF2-40B4-BE49-F238E27FC236}">
                <a16:creationId xmlns:a16="http://schemas.microsoft.com/office/drawing/2014/main" id="{62ABC515-09A0-4D4D-9913-15175EA36F8C}"/>
              </a:ext>
            </a:extLst>
          </p:cNvPr>
          <p:cNvSpPr/>
          <p:nvPr/>
        </p:nvSpPr>
        <p:spPr>
          <a:xfrm>
            <a:off x="913640" y="2130442"/>
            <a:ext cx="7912860" cy="446778"/>
          </a:xfrm>
          <a:prstGeom prst="roundRect">
            <a:avLst/>
          </a:prstGeom>
          <a:solidFill>
            <a:srgbClr val="E2625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906C4BB5-E030-4FC7-A7D1-F512CCC8B0CB}"/>
              </a:ext>
            </a:extLst>
          </p:cNvPr>
          <p:cNvSpPr txBox="1"/>
          <p:nvPr/>
        </p:nvSpPr>
        <p:spPr>
          <a:xfrm>
            <a:off x="1009270" y="2155842"/>
            <a:ext cx="7817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  <a:latin typeface="Fira Sans" panose="020B0503050000020004" pitchFamily="34" charset="0"/>
              </a:rPr>
              <a:t>Estrategia de implementación del CDI en el marco del Comité </a:t>
            </a:r>
            <a:endParaRPr lang="es-MX" dirty="0">
              <a:solidFill>
                <a:schemeClr val="bg1"/>
              </a:solidFill>
              <a:latin typeface="Fira Sans" panose="020B0503050000020004" pitchFamily="34" charset="0"/>
            </a:endParaRPr>
          </a:p>
        </p:txBody>
      </p:sp>
      <p:sp>
        <p:nvSpPr>
          <p:cNvPr id="24" name="Rectángulo: esquinas redondeadas 23">
            <a:extLst>
              <a:ext uri="{FF2B5EF4-FFF2-40B4-BE49-F238E27FC236}">
                <a16:creationId xmlns:a16="http://schemas.microsoft.com/office/drawing/2014/main" id="{39C449A0-75E7-4710-9019-5E5C1F6D9677}"/>
              </a:ext>
            </a:extLst>
          </p:cNvPr>
          <p:cNvSpPr/>
          <p:nvPr/>
        </p:nvSpPr>
        <p:spPr>
          <a:xfrm>
            <a:off x="913640" y="2645036"/>
            <a:ext cx="7912860" cy="646330"/>
          </a:xfrm>
          <a:prstGeom prst="roundRect">
            <a:avLst/>
          </a:prstGeom>
          <a:solidFill>
            <a:srgbClr val="E2625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07580241-633F-465C-BEA5-AD4AAEB669AC}"/>
              </a:ext>
            </a:extLst>
          </p:cNvPr>
          <p:cNvSpPr txBox="1"/>
          <p:nvPr/>
        </p:nvSpPr>
        <p:spPr>
          <a:xfrm>
            <a:off x="1009270" y="2645036"/>
            <a:ext cx="7817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  <a:latin typeface="Fira Sans" panose="020B0503050000020004" pitchFamily="34" charset="0"/>
              </a:rPr>
              <a:t>Retos y desafíos del Sistema Nacional de Información Estadística y Geográfica en San Luis Potosí</a:t>
            </a:r>
            <a:endParaRPr lang="es-MX" dirty="0">
              <a:solidFill>
                <a:schemeClr val="bg1"/>
              </a:solidFill>
              <a:latin typeface="Fira Sans" panose="020B0503050000020004" pitchFamily="34" charset="0"/>
            </a:endParaRPr>
          </a:p>
        </p:txBody>
      </p:sp>
      <p:sp>
        <p:nvSpPr>
          <p:cNvPr id="26" name="Rectángulo: esquinas redondeadas 25">
            <a:extLst>
              <a:ext uri="{FF2B5EF4-FFF2-40B4-BE49-F238E27FC236}">
                <a16:creationId xmlns:a16="http://schemas.microsoft.com/office/drawing/2014/main" id="{25265D80-4D21-4B89-B2A1-DC1E81564801}"/>
              </a:ext>
            </a:extLst>
          </p:cNvPr>
          <p:cNvSpPr/>
          <p:nvPr/>
        </p:nvSpPr>
        <p:spPr>
          <a:xfrm>
            <a:off x="913640" y="3359182"/>
            <a:ext cx="7912860" cy="646330"/>
          </a:xfrm>
          <a:prstGeom prst="roundRect">
            <a:avLst/>
          </a:prstGeom>
          <a:solidFill>
            <a:srgbClr val="E2625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2F9CBDC4-21A2-45CA-8279-F677A16FBB02}"/>
              </a:ext>
            </a:extLst>
          </p:cNvPr>
          <p:cNvSpPr txBox="1"/>
          <p:nvPr/>
        </p:nvSpPr>
        <p:spPr>
          <a:xfrm>
            <a:off x="1009270" y="3359182"/>
            <a:ext cx="7817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  <a:latin typeface="Fira Sans" panose="020B0503050000020004" pitchFamily="34" charset="0"/>
              </a:rPr>
              <a:t>Presentación de la herramienta “Sistema de Gestión para la Red de Carreteras y Caminos del Estado de San Luis Potosí” Versión 1.0</a:t>
            </a:r>
            <a:endParaRPr lang="es-MX" dirty="0">
              <a:solidFill>
                <a:schemeClr val="bg1"/>
              </a:solidFill>
              <a:latin typeface="Fira Sans" panose="020B0503050000020004" pitchFamily="34" charset="0"/>
            </a:endParaRPr>
          </a:p>
        </p:txBody>
      </p:sp>
      <p:sp>
        <p:nvSpPr>
          <p:cNvPr id="28" name="Rectángulo: esquinas redondeadas 27">
            <a:extLst>
              <a:ext uri="{FF2B5EF4-FFF2-40B4-BE49-F238E27FC236}">
                <a16:creationId xmlns:a16="http://schemas.microsoft.com/office/drawing/2014/main" id="{BA72D9EC-1ADA-4C4F-98C7-20E03A449A90}"/>
              </a:ext>
            </a:extLst>
          </p:cNvPr>
          <p:cNvSpPr/>
          <p:nvPr/>
        </p:nvSpPr>
        <p:spPr>
          <a:xfrm>
            <a:off x="919610" y="4080193"/>
            <a:ext cx="7912860" cy="446778"/>
          </a:xfrm>
          <a:prstGeom prst="roundRect">
            <a:avLst/>
          </a:prstGeom>
          <a:solidFill>
            <a:srgbClr val="E2625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8AFA4882-473C-46E8-A40F-739086622E02}"/>
              </a:ext>
            </a:extLst>
          </p:cNvPr>
          <p:cNvSpPr txBox="1"/>
          <p:nvPr/>
        </p:nvSpPr>
        <p:spPr>
          <a:xfrm>
            <a:off x="1015240" y="4105593"/>
            <a:ext cx="7817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solidFill>
                  <a:schemeClr val="bg1"/>
                </a:solidFill>
                <a:latin typeface="Fira Sans" panose="020B0503050000020004" pitchFamily="34" charset="0"/>
              </a:rPr>
              <a:t>Asuntos generales</a:t>
            </a:r>
          </a:p>
        </p:txBody>
      </p:sp>
    </p:spTree>
    <p:extLst>
      <p:ext uri="{BB962C8B-B14F-4D97-AF65-F5344CB8AC3E}">
        <p14:creationId xmlns:p14="http://schemas.microsoft.com/office/powerpoint/2010/main" val="2502175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r="38514"/>
          <a:stretch/>
        </p:blipFill>
        <p:spPr>
          <a:xfrm>
            <a:off x="1782895" y="1072066"/>
            <a:ext cx="2758203" cy="1490528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268D9CD0-57FB-471A-BE13-9884256AB3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55" y="4185669"/>
            <a:ext cx="1379345" cy="62521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B84898E3-E2AD-4121-AACF-02041BBD8CC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33" r="20292" b="-6794"/>
          <a:stretch/>
        </p:blipFill>
        <p:spPr>
          <a:xfrm>
            <a:off x="4541098" y="1072065"/>
            <a:ext cx="3494932" cy="1065193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B5F457AF-461E-45E0-9A23-A3B59F582961}"/>
              </a:ext>
            </a:extLst>
          </p:cNvPr>
          <p:cNvSpPr txBox="1"/>
          <p:nvPr/>
        </p:nvSpPr>
        <p:spPr>
          <a:xfrm>
            <a:off x="5522888" y="1852304"/>
            <a:ext cx="33496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Comité Estatal de Información Estadística y Geográfica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26445E6D-E233-42AA-B19F-9D485F80A298}"/>
              </a:ext>
            </a:extLst>
          </p:cNvPr>
          <p:cNvSpPr/>
          <p:nvPr/>
        </p:nvSpPr>
        <p:spPr>
          <a:xfrm>
            <a:off x="894504" y="2835002"/>
            <a:ext cx="765979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9580" algn="ctr"/>
            <a:r>
              <a:rPr lang="es-MX" sz="2700" b="1" dirty="0">
                <a:solidFill>
                  <a:srgbClr val="D31D33"/>
                </a:solidFill>
                <a:latin typeface="Fira Sans" panose="020B0503050000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Primera sesión ordinaria</a:t>
            </a:r>
          </a:p>
          <a:p>
            <a:pPr marL="449580" algn="ctr"/>
            <a:r>
              <a:rPr lang="es-MX" sz="2900" b="1" dirty="0">
                <a:solidFill>
                  <a:srgbClr val="D31D33"/>
                </a:solidFill>
                <a:latin typeface="Fira Sans" panose="020B0503050000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2019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6F2A7D6D-C279-47FC-B49E-CFFA239A2F9A}"/>
              </a:ext>
            </a:extLst>
          </p:cNvPr>
          <p:cNvSpPr/>
          <p:nvPr/>
        </p:nvSpPr>
        <p:spPr>
          <a:xfrm>
            <a:off x="6642510" y="4649296"/>
            <a:ext cx="262849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9580" algn="ctr"/>
            <a:r>
              <a:rPr lang="es-MX" sz="15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07 de junio</a:t>
            </a:r>
          </a:p>
        </p:txBody>
      </p:sp>
    </p:spTree>
    <p:extLst>
      <p:ext uri="{BB962C8B-B14F-4D97-AF65-F5344CB8AC3E}">
        <p14:creationId xmlns:p14="http://schemas.microsoft.com/office/powerpoint/2010/main" val="4200277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6F2A7D6D-C279-47FC-B49E-CFFA239A2F9A}"/>
              </a:ext>
            </a:extLst>
          </p:cNvPr>
          <p:cNvSpPr/>
          <p:nvPr/>
        </p:nvSpPr>
        <p:spPr>
          <a:xfrm>
            <a:off x="6642510" y="4649296"/>
            <a:ext cx="262849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9580" algn="ctr"/>
            <a:r>
              <a:rPr lang="es-MX" sz="15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07 de junio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BB0EA7A1-1FA8-4CA1-8DC2-3EA99F7B63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7710" y="257037"/>
            <a:ext cx="4553377" cy="962930"/>
          </a:xfrm>
          <a:prstGeom prst="rect">
            <a:avLst/>
          </a:prstGeom>
        </p:spPr>
      </p:pic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6627BF43-C164-406F-9B6D-1186A45BF757}"/>
              </a:ext>
            </a:extLst>
          </p:cNvPr>
          <p:cNvSpPr/>
          <p:nvPr/>
        </p:nvSpPr>
        <p:spPr>
          <a:xfrm>
            <a:off x="939800" y="2171700"/>
            <a:ext cx="7659791" cy="96293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AFA3B117-1AE3-4D4D-B441-3ABF5CC06578}"/>
              </a:ext>
            </a:extLst>
          </p:cNvPr>
          <p:cNvSpPr/>
          <p:nvPr/>
        </p:nvSpPr>
        <p:spPr>
          <a:xfrm>
            <a:off x="742104" y="2426800"/>
            <a:ext cx="7659791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9580" algn="ctr"/>
            <a:r>
              <a:rPr lang="es-MX" sz="2700" b="1" dirty="0">
                <a:solidFill>
                  <a:schemeClr val="bg1"/>
                </a:solidFill>
                <a:latin typeface="Fira Sans" panose="020B0503050000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ASUNTOS GENERALES</a:t>
            </a:r>
            <a:endParaRPr lang="es-MX" sz="2900" b="1" dirty="0">
              <a:solidFill>
                <a:schemeClr val="bg1"/>
              </a:solidFill>
              <a:latin typeface="Fira Sans" panose="020B05030500000200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2908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r="38514"/>
          <a:stretch/>
        </p:blipFill>
        <p:spPr>
          <a:xfrm>
            <a:off x="1782895" y="1072066"/>
            <a:ext cx="2758203" cy="1490528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268D9CD0-57FB-471A-BE13-9884256AB3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55" y="4185669"/>
            <a:ext cx="1379345" cy="62521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B84898E3-E2AD-4121-AACF-02041BBD8CC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33" r="20292" b="-6794"/>
          <a:stretch/>
        </p:blipFill>
        <p:spPr>
          <a:xfrm>
            <a:off x="4541098" y="1072065"/>
            <a:ext cx="3494932" cy="1065193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B5F457AF-461E-45E0-9A23-A3B59F582961}"/>
              </a:ext>
            </a:extLst>
          </p:cNvPr>
          <p:cNvSpPr txBox="1"/>
          <p:nvPr/>
        </p:nvSpPr>
        <p:spPr>
          <a:xfrm>
            <a:off x="5522888" y="1852304"/>
            <a:ext cx="33496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Comité Estatal de Información Estadística y Geográfica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26445E6D-E233-42AA-B19F-9D485F80A298}"/>
              </a:ext>
            </a:extLst>
          </p:cNvPr>
          <p:cNvSpPr/>
          <p:nvPr/>
        </p:nvSpPr>
        <p:spPr>
          <a:xfrm>
            <a:off x="894504" y="2835002"/>
            <a:ext cx="765979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9580" algn="ctr"/>
            <a:r>
              <a:rPr lang="es-MX" sz="2700" b="1" dirty="0">
                <a:solidFill>
                  <a:srgbClr val="D31D33"/>
                </a:solidFill>
                <a:latin typeface="Fira Sans" panose="020B0503050000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Primera sesión ordinaria</a:t>
            </a:r>
          </a:p>
          <a:p>
            <a:pPr marL="449580" algn="ctr"/>
            <a:r>
              <a:rPr lang="es-MX" sz="2900" b="1" dirty="0">
                <a:solidFill>
                  <a:srgbClr val="D31D33"/>
                </a:solidFill>
                <a:latin typeface="Fira Sans" panose="020B0503050000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2019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6F2A7D6D-C279-47FC-B49E-CFFA239A2F9A}"/>
              </a:ext>
            </a:extLst>
          </p:cNvPr>
          <p:cNvSpPr/>
          <p:nvPr/>
        </p:nvSpPr>
        <p:spPr>
          <a:xfrm>
            <a:off x="6642510" y="4649296"/>
            <a:ext cx="262849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9580" algn="ctr"/>
            <a:r>
              <a:rPr lang="es-MX" sz="15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07 de junio</a:t>
            </a:r>
          </a:p>
        </p:txBody>
      </p:sp>
    </p:spTree>
    <p:extLst>
      <p:ext uri="{BB962C8B-B14F-4D97-AF65-F5344CB8AC3E}">
        <p14:creationId xmlns:p14="http://schemas.microsoft.com/office/powerpoint/2010/main" val="414174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r="38514"/>
          <a:stretch/>
        </p:blipFill>
        <p:spPr>
          <a:xfrm>
            <a:off x="1782895" y="1072066"/>
            <a:ext cx="2758203" cy="1490528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268D9CD0-57FB-471A-BE13-9884256AB3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55" y="4185669"/>
            <a:ext cx="1379345" cy="62521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B84898E3-E2AD-4121-AACF-02041BBD8CC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33" r="20292" b="-6794"/>
          <a:stretch/>
        </p:blipFill>
        <p:spPr>
          <a:xfrm>
            <a:off x="4541098" y="1072065"/>
            <a:ext cx="3494932" cy="1065193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B5F457AF-461E-45E0-9A23-A3B59F582961}"/>
              </a:ext>
            </a:extLst>
          </p:cNvPr>
          <p:cNvSpPr txBox="1"/>
          <p:nvPr/>
        </p:nvSpPr>
        <p:spPr>
          <a:xfrm>
            <a:off x="5522888" y="1852304"/>
            <a:ext cx="33496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Comité Estatal de Información Estadística y Geográfica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26445E6D-E233-42AA-B19F-9D485F80A298}"/>
              </a:ext>
            </a:extLst>
          </p:cNvPr>
          <p:cNvSpPr/>
          <p:nvPr/>
        </p:nvSpPr>
        <p:spPr>
          <a:xfrm>
            <a:off x="894504" y="2835002"/>
            <a:ext cx="765979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9580" algn="ctr"/>
            <a:r>
              <a:rPr lang="es-MX" sz="2700" b="1" dirty="0">
                <a:solidFill>
                  <a:srgbClr val="D31D33"/>
                </a:solidFill>
                <a:latin typeface="Fira Sans" panose="020B0503050000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Primera sesión ordinaria</a:t>
            </a:r>
          </a:p>
          <a:p>
            <a:pPr marL="449580" algn="ctr"/>
            <a:r>
              <a:rPr lang="es-MX" sz="2900" b="1" dirty="0">
                <a:solidFill>
                  <a:srgbClr val="D31D33"/>
                </a:solidFill>
                <a:latin typeface="Fira Sans" panose="020B0503050000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2019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6F2A7D6D-C279-47FC-B49E-CFFA239A2F9A}"/>
              </a:ext>
            </a:extLst>
          </p:cNvPr>
          <p:cNvSpPr/>
          <p:nvPr/>
        </p:nvSpPr>
        <p:spPr>
          <a:xfrm>
            <a:off x="6642510" y="4649296"/>
            <a:ext cx="262849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9580" algn="ctr"/>
            <a:r>
              <a:rPr lang="es-MX" sz="15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07 de junio</a:t>
            </a:r>
          </a:p>
        </p:txBody>
      </p:sp>
    </p:spTree>
    <p:extLst>
      <p:ext uri="{BB962C8B-B14F-4D97-AF65-F5344CB8AC3E}">
        <p14:creationId xmlns:p14="http://schemas.microsoft.com/office/powerpoint/2010/main" val="1313327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6F2A7D6D-C279-47FC-B49E-CFFA239A2F9A}"/>
              </a:ext>
            </a:extLst>
          </p:cNvPr>
          <p:cNvSpPr/>
          <p:nvPr/>
        </p:nvSpPr>
        <p:spPr>
          <a:xfrm>
            <a:off x="6642510" y="4649296"/>
            <a:ext cx="262849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9580" algn="ctr"/>
            <a:r>
              <a:rPr lang="es-MX" sz="15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07 de junio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BB0EA7A1-1FA8-4CA1-8DC2-3EA99F7B63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7710" y="257037"/>
            <a:ext cx="4553377" cy="962930"/>
          </a:xfrm>
          <a:prstGeom prst="rect">
            <a:avLst/>
          </a:prstGeom>
        </p:spPr>
      </p:pic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6627BF43-C164-406F-9B6D-1186A45BF757}"/>
              </a:ext>
            </a:extLst>
          </p:cNvPr>
          <p:cNvSpPr/>
          <p:nvPr/>
        </p:nvSpPr>
        <p:spPr>
          <a:xfrm>
            <a:off x="939800" y="2171700"/>
            <a:ext cx="7659791" cy="96293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AFA3B117-1AE3-4D4D-B441-3ABF5CC06578}"/>
              </a:ext>
            </a:extLst>
          </p:cNvPr>
          <p:cNvSpPr/>
          <p:nvPr/>
        </p:nvSpPr>
        <p:spPr>
          <a:xfrm>
            <a:off x="742104" y="2426800"/>
            <a:ext cx="7659791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9580" algn="ctr"/>
            <a:r>
              <a:rPr lang="es-MX" sz="2700" b="1" dirty="0">
                <a:solidFill>
                  <a:schemeClr val="bg1"/>
                </a:solidFill>
                <a:latin typeface="Fira Sans" panose="020B0503050000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PROGRAMA ANUAL DE TRABAJO (PAT) 2019</a:t>
            </a:r>
            <a:endParaRPr lang="es-MX" sz="2900" b="1" dirty="0">
              <a:solidFill>
                <a:schemeClr val="bg1"/>
              </a:solidFill>
              <a:latin typeface="Fira Sans" panose="020B05030500000200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7033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9C25AF33-5341-4894-A6C0-363941C36B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4623" y="108930"/>
            <a:ext cx="3029377" cy="640641"/>
          </a:xfrm>
          <a:prstGeom prst="rect">
            <a:avLst/>
          </a:prstGeom>
        </p:spPr>
      </p:pic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A921A3F8-DCE0-4653-A770-FE804B019771}"/>
              </a:ext>
            </a:extLst>
          </p:cNvPr>
          <p:cNvSpPr/>
          <p:nvPr/>
        </p:nvSpPr>
        <p:spPr>
          <a:xfrm>
            <a:off x="850140" y="361631"/>
            <a:ext cx="5058970" cy="446778"/>
          </a:xfrm>
          <a:prstGeom prst="roundRect">
            <a:avLst/>
          </a:prstGeom>
          <a:solidFill>
            <a:srgbClr val="E2625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60A0AC6B-D3AE-4D48-9CF5-38948BBF0A38}"/>
              </a:ext>
            </a:extLst>
          </p:cNvPr>
          <p:cNvSpPr txBox="1"/>
          <p:nvPr/>
        </p:nvSpPr>
        <p:spPr>
          <a:xfrm>
            <a:off x="945770" y="387031"/>
            <a:ext cx="4997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chemeClr val="bg1"/>
                </a:solidFill>
                <a:latin typeface="Fira Sans" panose="020B0503050000020004" pitchFamily="34" charset="0"/>
              </a:rPr>
              <a:t>¿Qué es el Programa Anual de Trabajo (PAT)?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AF9081D0-EB93-4C5F-A068-23C92CE226A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99" t="29373" r="6667" b="35054"/>
          <a:stretch/>
        </p:blipFill>
        <p:spPr>
          <a:xfrm>
            <a:off x="609600" y="1841499"/>
            <a:ext cx="8305800" cy="1828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441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9C25AF33-5341-4894-A6C0-363941C36B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4623" y="108930"/>
            <a:ext cx="3029377" cy="640641"/>
          </a:xfrm>
          <a:prstGeom prst="rect">
            <a:avLst/>
          </a:prstGeom>
        </p:spPr>
      </p:pic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A921A3F8-DCE0-4653-A770-FE804B019771}"/>
              </a:ext>
            </a:extLst>
          </p:cNvPr>
          <p:cNvSpPr/>
          <p:nvPr/>
        </p:nvSpPr>
        <p:spPr>
          <a:xfrm>
            <a:off x="850140" y="361631"/>
            <a:ext cx="5058970" cy="446778"/>
          </a:xfrm>
          <a:prstGeom prst="roundRect">
            <a:avLst/>
          </a:prstGeom>
          <a:solidFill>
            <a:srgbClr val="E2625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60A0AC6B-D3AE-4D48-9CF5-38948BBF0A38}"/>
              </a:ext>
            </a:extLst>
          </p:cNvPr>
          <p:cNvSpPr txBox="1"/>
          <p:nvPr/>
        </p:nvSpPr>
        <p:spPr>
          <a:xfrm>
            <a:off x="945770" y="387031"/>
            <a:ext cx="4997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chemeClr val="bg1"/>
                </a:solidFill>
                <a:latin typeface="Fira Sans" panose="020B0503050000020004" pitchFamily="34" charset="0"/>
              </a:rPr>
              <a:t>Proyectos centrales del PAT 2019</a:t>
            </a:r>
          </a:p>
        </p:txBody>
      </p:sp>
      <p:sp>
        <p:nvSpPr>
          <p:cNvPr id="19" name="Decágono 18">
            <a:extLst>
              <a:ext uri="{FF2B5EF4-FFF2-40B4-BE49-F238E27FC236}">
                <a16:creationId xmlns:a16="http://schemas.microsoft.com/office/drawing/2014/main" id="{F8C77B53-FBCE-438D-9339-8CCB54230684}"/>
              </a:ext>
            </a:extLst>
          </p:cNvPr>
          <p:cNvSpPr/>
          <p:nvPr/>
        </p:nvSpPr>
        <p:spPr>
          <a:xfrm>
            <a:off x="628270" y="1085850"/>
            <a:ext cx="221870" cy="215900"/>
          </a:xfrm>
          <a:prstGeom prst="decagon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0" name="Decágono 19">
            <a:extLst>
              <a:ext uri="{FF2B5EF4-FFF2-40B4-BE49-F238E27FC236}">
                <a16:creationId xmlns:a16="http://schemas.microsoft.com/office/drawing/2014/main" id="{E24ACE4B-CDBB-4BDF-BAB3-2BCC9CF761FB}"/>
              </a:ext>
            </a:extLst>
          </p:cNvPr>
          <p:cNvSpPr/>
          <p:nvPr/>
        </p:nvSpPr>
        <p:spPr>
          <a:xfrm>
            <a:off x="628270" y="1365250"/>
            <a:ext cx="221870" cy="215900"/>
          </a:xfrm>
          <a:prstGeom prst="decagon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1" name="Decágono 20">
            <a:extLst>
              <a:ext uri="{FF2B5EF4-FFF2-40B4-BE49-F238E27FC236}">
                <a16:creationId xmlns:a16="http://schemas.microsoft.com/office/drawing/2014/main" id="{B7A630D1-5BF9-4613-8CFC-6E4E21930253}"/>
              </a:ext>
            </a:extLst>
          </p:cNvPr>
          <p:cNvSpPr/>
          <p:nvPr/>
        </p:nvSpPr>
        <p:spPr>
          <a:xfrm>
            <a:off x="628270" y="1771650"/>
            <a:ext cx="221870" cy="215900"/>
          </a:xfrm>
          <a:prstGeom prst="decagon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2" name="Decágono 21">
            <a:extLst>
              <a:ext uri="{FF2B5EF4-FFF2-40B4-BE49-F238E27FC236}">
                <a16:creationId xmlns:a16="http://schemas.microsoft.com/office/drawing/2014/main" id="{A579A551-DA1C-4492-8DA9-528E9D1630D8}"/>
              </a:ext>
            </a:extLst>
          </p:cNvPr>
          <p:cNvSpPr/>
          <p:nvPr/>
        </p:nvSpPr>
        <p:spPr>
          <a:xfrm>
            <a:off x="628270" y="2355850"/>
            <a:ext cx="221870" cy="215900"/>
          </a:xfrm>
          <a:prstGeom prst="decagon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3" name="Decágono 22">
            <a:extLst>
              <a:ext uri="{FF2B5EF4-FFF2-40B4-BE49-F238E27FC236}">
                <a16:creationId xmlns:a16="http://schemas.microsoft.com/office/drawing/2014/main" id="{9A279E34-0B51-45A7-8CE4-0CABE51DF325}"/>
              </a:ext>
            </a:extLst>
          </p:cNvPr>
          <p:cNvSpPr/>
          <p:nvPr/>
        </p:nvSpPr>
        <p:spPr>
          <a:xfrm>
            <a:off x="628270" y="2698750"/>
            <a:ext cx="221870" cy="215900"/>
          </a:xfrm>
          <a:prstGeom prst="decagon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4" name="Decágono 23">
            <a:extLst>
              <a:ext uri="{FF2B5EF4-FFF2-40B4-BE49-F238E27FC236}">
                <a16:creationId xmlns:a16="http://schemas.microsoft.com/office/drawing/2014/main" id="{9876AA74-9532-4B3B-9E57-F89A0EFB1BB9}"/>
              </a:ext>
            </a:extLst>
          </p:cNvPr>
          <p:cNvSpPr/>
          <p:nvPr/>
        </p:nvSpPr>
        <p:spPr>
          <a:xfrm>
            <a:off x="628270" y="3016250"/>
            <a:ext cx="221870" cy="215900"/>
          </a:xfrm>
          <a:prstGeom prst="decagon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5" name="Decágono 24">
            <a:extLst>
              <a:ext uri="{FF2B5EF4-FFF2-40B4-BE49-F238E27FC236}">
                <a16:creationId xmlns:a16="http://schemas.microsoft.com/office/drawing/2014/main" id="{84F08472-BE6F-4928-824F-5FB5A446E625}"/>
              </a:ext>
            </a:extLst>
          </p:cNvPr>
          <p:cNvSpPr/>
          <p:nvPr/>
        </p:nvSpPr>
        <p:spPr>
          <a:xfrm>
            <a:off x="628270" y="3321050"/>
            <a:ext cx="221870" cy="215900"/>
          </a:xfrm>
          <a:prstGeom prst="decagon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6" name="Decágono 25">
            <a:extLst>
              <a:ext uri="{FF2B5EF4-FFF2-40B4-BE49-F238E27FC236}">
                <a16:creationId xmlns:a16="http://schemas.microsoft.com/office/drawing/2014/main" id="{82F6E729-B990-40F5-9A26-C22C9A374536}"/>
              </a:ext>
            </a:extLst>
          </p:cNvPr>
          <p:cNvSpPr/>
          <p:nvPr/>
        </p:nvSpPr>
        <p:spPr>
          <a:xfrm>
            <a:off x="628270" y="3600450"/>
            <a:ext cx="221870" cy="215900"/>
          </a:xfrm>
          <a:prstGeom prst="decagon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7" name="Decágono 26">
            <a:extLst>
              <a:ext uri="{FF2B5EF4-FFF2-40B4-BE49-F238E27FC236}">
                <a16:creationId xmlns:a16="http://schemas.microsoft.com/office/drawing/2014/main" id="{1B574CD2-163E-46A6-B95F-39F877D39A13}"/>
              </a:ext>
            </a:extLst>
          </p:cNvPr>
          <p:cNvSpPr/>
          <p:nvPr/>
        </p:nvSpPr>
        <p:spPr>
          <a:xfrm>
            <a:off x="628270" y="4006850"/>
            <a:ext cx="221870" cy="215900"/>
          </a:xfrm>
          <a:prstGeom prst="decagon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29" name="Imagen 28">
            <a:extLst>
              <a:ext uri="{FF2B5EF4-FFF2-40B4-BE49-F238E27FC236}">
                <a16:creationId xmlns:a16="http://schemas.microsoft.com/office/drawing/2014/main" id="{A34DDCAC-6E8E-4C09-B97F-FC904A4B82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770" y="1012915"/>
            <a:ext cx="7639200" cy="3447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121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9C25AF33-5341-4894-A6C0-363941C36B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4623" y="108930"/>
            <a:ext cx="3029377" cy="640641"/>
          </a:xfrm>
          <a:prstGeom prst="rect">
            <a:avLst/>
          </a:prstGeom>
        </p:spPr>
      </p:pic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A921A3F8-DCE0-4653-A770-FE804B019771}"/>
              </a:ext>
            </a:extLst>
          </p:cNvPr>
          <p:cNvSpPr/>
          <p:nvPr/>
        </p:nvSpPr>
        <p:spPr>
          <a:xfrm>
            <a:off x="850140" y="361631"/>
            <a:ext cx="5058970" cy="446778"/>
          </a:xfrm>
          <a:prstGeom prst="roundRect">
            <a:avLst/>
          </a:prstGeom>
          <a:solidFill>
            <a:srgbClr val="E2625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60A0AC6B-D3AE-4D48-9CF5-38948BBF0A38}"/>
              </a:ext>
            </a:extLst>
          </p:cNvPr>
          <p:cNvSpPr txBox="1"/>
          <p:nvPr/>
        </p:nvSpPr>
        <p:spPr>
          <a:xfrm>
            <a:off x="945770" y="387031"/>
            <a:ext cx="4997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chemeClr val="bg1"/>
                </a:solidFill>
                <a:latin typeface="Fira Sans" panose="020B0503050000020004" pitchFamily="34" charset="0"/>
              </a:rPr>
              <a:t>Proyectos estratégicos del PAT 2019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3812DCC8-71D8-4E57-AD03-F191B937FBB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3265804"/>
              </p:ext>
            </p:extLst>
          </p:nvPr>
        </p:nvGraphicFramePr>
        <p:xfrm>
          <a:off x="850140" y="756363"/>
          <a:ext cx="7239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5A122BFE-9C9A-44D1-AC42-AC235CE781BC}"/>
              </a:ext>
            </a:extLst>
          </p:cNvPr>
          <p:cNvSpPr txBox="1"/>
          <p:nvPr/>
        </p:nvSpPr>
        <p:spPr>
          <a:xfrm>
            <a:off x="1029460" y="941029"/>
            <a:ext cx="381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200" b="1" dirty="0">
                <a:latin typeface="Fira Sans" panose="020B0503050000020004" pitchFamily="34" charset="0"/>
              </a:rPr>
              <a:t>1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6BE0AF8-7B2D-4F28-B823-3A429B4455AD}"/>
              </a:ext>
            </a:extLst>
          </p:cNvPr>
          <p:cNvSpPr txBox="1"/>
          <p:nvPr/>
        </p:nvSpPr>
        <p:spPr>
          <a:xfrm>
            <a:off x="1359660" y="1614129"/>
            <a:ext cx="381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200" b="1" dirty="0">
                <a:latin typeface="Fira Sans" panose="020B0503050000020004" pitchFamily="34" charset="0"/>
              </a:rPr>
              <a:t>2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8983E842-B96D-4AD0-956C-ECACC1515FCC}"/>
              </a:ext>
            </a:extLst>
          </p:cNvPr>
          <p:cNvSpPr txBox="1"/>
          <p:nvPr/>
        </p:nvSpPr>
        <p:spPr>
          <a:xfrm>
            <a:off x="1524760" y="2261829"/>
            <a:ext cx="381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200" b="1" dirty="0">
                <a:latin typeface="Fira Sans" panose="020B0503050000020004" pitchFamily="34" charset="0"/>
              </a:rPr>
              <a:t>3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5F58236E-F954-4D39-8D93-8C3AA234B204}"/>
              </a:ext>
            </a:extLst>
          </p:cNvPr>
          <p:cNvSpPr txBox="1"/>
          <p:nvPr/>
        </p:nvSpPr>
        <p:spPr>
          <a:xfrm>
            <a:off x="1512060" y="2896829"/>
            <a:ext cx="381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200" b="1" dirty="0">
                <a:latin typeface="Fira Sans" panose="020B0503050000020004" pitchFamily="34" charset="0"/>
              </a:rPr>
              <a:t>4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4612A870-B961-435F-8839-2D084526F018}"/>
              </a:ext>
            </a:extLst>
          </p:cNvPr>
          <p:cNvSpPr txBox="1"/>
          <p:nvPr/>
        </p:nvSpPr>
        <p:spPr>
          <a:xfrm>
            <a:off x="1359660" y="3531829"/>
            <a:ext cx="381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200" b="1" dirty="0">
                <a:solidFill>
                  <a:schemeClr val="bg1"/>
                </a:solidFill>
                <a:latin typeface="Fira Sans" panose="020B0503050000020004" pitchFamily="34" charset="0"/>
              </a:rPr>
              <a:t>5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30D4C2C6-EFFB-46B5-BECC-6BE5DC7F8B2E}"/>
              </a:ext>
            </a:extLst>
          </p:cNvPr>
          <p:cNvSpPr txBox="1"/>
          <p:nvPr/>
        </p:nvSpPr>
        <p:spPr>
          <a:xfrm>
            <a:off x="1016760" y="4179529"/>
            <a:ext cx="381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200" b="1" dirty="0">
                <a:solidFill>
                  <a:schemeClr val="bg1"/>
                </a:solidFill>
                <a:latin typeface="Fira Sans" panose="020B0503050000020004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220604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9C25AF33-5341-4894-A6C0-363941C36B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4623" y="108930"/>
            <a:ext cx="3029377" cy="640641"/>
          </a:xfrm>
          <a:prstGeom prst="rect">
            <a:avLst/>
          </a:prstGeom>
        </p:spPr>
      </p:pic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A921A3F8-DCE0-4653-A770-FE804B019771}"/>
              </a:ext>
            </a:extLst>
          </p:cNvPr>
          <p:cNvSpPr/>
          <p:nvPr/>
        </p:nvSpPr>
        <p:spPr>
          <a:xfrm>
            <a:off x="850140" y="361631"/>
            <a:ext cx="5058970" cy="446778"/>
          </a:xfrm>
          <a:prstGeom prst="roundRect">
            <a:avLst/>
          </a:prstGeom>
          <a:solidFill>
            <a:srgbClr val="E2625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60A0AC6B-D3AE-4D48-9CF5-38948BBF0A38}"/>
              </a:ext>
            </a:extLst>
          </p:cNvPr>
          <p:cNvSpPr txBox="1"/>
          <p:nvPr/>
        </p:nvSpPr>
        <p:spPr>
          <a:xfrm>
            <a:off x="945770" y="387031"/>
            <a:ext cx="4997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chemeClr val="bg1"/>
                </a:solidFill>
                <a:latin typeface="Fira Sans" panose="020B0503050000020004" pitchFamily="34" charset="0"/>
              </a:rPr>
              <a:t>Esquema de capacitación – PAT 2019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7396520-0E40-4A5C-AADC-3578DDEE206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11" t="21715" r="15278" b="7504"/>
          <a:stretch/>
        </p:blipFill>
        <p:spPr>
          <a:xfrm>
            <a:off x="786640" y="912768"/>
            <a:ext cx="8077960" cy="4089292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2363BC82-ACCF-48ED-AA94-911EA13D16CD}"/>
              </a:ext>
            </a:extLst>
          </p:cNvPr>
          <p:cNvSpPr/>
          <p:nvPr/>
        </p:nvSpPr>
        <p:spPr>
          <a:xfrm>
            <a:off x="7099300" y="3009900"/>
            <a:ext cx="1117600" cy="177800"/>
          </a:xfrm>
          <a:prstGeom prst="rect">
            <a:avLst/>
          </a:prstGeom>
          <a:solidFill>
            <a:srgbClr val="E1E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91CED5F-7920-4BA0-8FEE-E0F92AC86403}"/>
              </a:ext>
            </a:extLst>
          </p:cNvPr>
          <p:cNvSpPr txBox="1"/>
          <p:nvPr/>
        </p:nvSpPr>
        <p:spPr>
          <a:xfrm>
            <a:off x="7016750" y="2899117"/>
            <a:ext cx="1257300" cy="330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550" dirty="0">
                <a:solidFill>
                  <a:schemeClr val="bg2">
                    <a:lumMod val="2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geográfica</a:t>
            </a:r>
          </a:p>
        </p:txBody>
      </p:sp>
    </p:spTree>
    <p:extLst>
      <p:ext uri="{BB962C8B-B14F-4D97-AF65-F5344CB8AC3E}">
        <p14:creationId xmlns:p14="http://schemas.microsoft.com/office/powerpoint/2010/main" val="1807952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9C25AF33-5341-4894-A6C0-363941C36B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4623" y="108930"/>
            <a:ext cx="3029377" cy="640641"/>
          </a:xfrm>
          <a:prstGeom prst="rect">
            <a:avLst/>
          </a:prstGeom>
        </p:spPr>
      </p:pic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A921A3F8-DCE0-4653-A770-FE804B019771}"/>
              </a:ext>
            </a:extLst>
          </p:cNvPr>
          <p:cNvSpPr/>
          <p:nvPr/>
        </p:nvSpPr>
        <p:spPr>
          <a:xfrm>
            <a:off x="850140" y="361631"/>
            <a:ext cx="5058970" cy="446778"/>
          </a:xfrm>
          <a:prstGeom prst="roundRect">
            <a:avLst/>
          </a:prstGeom>
          <a:solidFill>
            <a:srgbClr val="E2625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60A0AC6B-D3AE-4D48-9CF5-38948BBF0A38}"/>
              </a:ext>
            </a:extLst>
          </p:cNvPr>
          <p:cNvSpPr txBox="1"/>
          <p:nvPr/>
        </p:nvSpPr>
        <p:spPr>
          <a:xfrm>
            <a:off x="945770" y="387031"/>
            <a:ext cx="4997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chemeClr val="bg1"/>
                </a:solidFill>
                <a:latin typeface="Fira Sans" panose="020B0503050000020004" pitchFamily="34" charset="0"/>
              </a:rPr>
              <a:t>Sitio Web del CEIEG - SLP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F48BC15-A511-446D-BE7F-F91007DBE87F}"/>
              </a:ext>
            </a:extLst>
          </p:cNvPr>
          <p:cNvSpPr txBox="1"/>
          <p:nvPr/>
        </p:nvSpPr>
        <p:spPr>
          <a:xfrm>
            <a:off x="850140" y="1617148"/>
            <a:ext cx="470261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dirty="0">
                <a:latin typeface="Fira Sans" panose="020B0503050000020004" pitchFamily="34" charset="0"/>
              </a:rPr>
              <a:t>Anuarios Estadísticos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dirty="0">
                <a:latin typeface="Fira Sans" panose="020B0503050000020004" pitchFamily="34" charset="0"/>
              </a:rPr>
              <a:t>Compendios de caracterización SLP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dirty="0">
                <a:latin typeface="Fira Sans" panose="020B0503050000020004" pitchFamily="34" charset="0"/>
              </a:rPr>
              <a:t>Censos Económicos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dirty="0">
                <a:latin typeface="Fira Sans" panose="020B0503050000020004" pitchFamily="34" charset="0"/>
              </a:rPr>
              <a:t>Boletines de Indicadores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dirty="0">
                <a:latin typeface="Fira Sans" panose="020B0503050000020004" pitchFamily="34" charset="0"/>
              </a:rPr>
              <a:t>Mapas Turísticos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dirty="0">
                <a:latin typeface="Fira Sans" panose="020B0503050000020004" pitchFamily="34" charset="0"/>
              </a:rPr>
              <a:t>Atlas Carretero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dirty="0">
                <a:latin typeface="Fira Sans" panose="020B0503050000020004" pitchFamily="34" charset="0"/>
              </a:rPr>
              <a:t>Rutas de Transporte Público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dirty="0">
                <a:latin typeface="Fira Sans" panose="020B0503050000020004" pitchFamily="34" charset="0"/>
              </a:rPr>
              <a:t>Ubicación de oficinas recaudadoras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dirty="0">
                <a:latin typeface="Fira Sans" panose="020B0503050000020004" pitchFamily="34" charset="0"/>
              </a:rPr>
              <a:t>Censos de Gobierno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dirty="0">
                <a:latin typeface="Fira Sans" panose="020B0503050000020004" pitchFamily="34" charset="0"/>
              </a:rPr>
              <a:t>Documentos de trabajo del CEIEG – SLP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dirty="0">
                <a:latin typeface="Fira Sans" panose="020B0503050000020004" pitchFamily="34" charset="0"/>
              </a:rPr>
              <a:t>Proyectos Especiales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F59D1BF-9435-48DE-86AE-711776940BF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583" t="3928" r="30694" b="5164"/>
          <a:stretch/>
        </p:blipFill>
        <p:spPr>
          <a:xfrm>
            <a:off x="5740400" y="883929"/>
            <a:ext cx="3029377" cy="38979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DB37616E-46BF-4ACA-89E3-1DE2A077A44E}"/>
              </a:ext>
            </a:extLst>
          </p:cNvPr>
          <p:cNvSpPr txBox="1"/>
          <p:nvPr/>
        </p:nvSpPr>
        <p:spPr>
          <a:xfrm>
            <a:off x="850140" y="1012723"/>
            <a:ext cx="4702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schemeClr val="accent1">
                    <a:lumMod val="75000"/>
                  </a:schemeClr>
                </a:solidFill>
              </a:rPr>
              <a:t>www.slpfinanzas.gob.mx/ceieg</a:t>
            </a:r>
          </a:p>
        </p:txBody>
      </p:sp>
    </p:spTree>
    <p:extLst>
      <p:ext uri="{BB962C8B-B14F-4D97-AF65-F5344CB8AC3E}">
        <p14:creationId xmlns:p14="http://schemas.microsoft.com/office/powerpoint/2010/main" val="2262121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691</TotalTime>
  <Words>448</Words>
  <Application>Microsoft Office PowerPoint</Application>
  <PresentationFormat>Presentación en pantalla (16:9)</PresentationFormat>
  <Paragraphs>91</Paragraphs>
  <Slides>22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Fira Sans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Carlos Pedroza</dc:creator>
  <cp:lastModifiedBy>Dirección General de Planeación y Presupuesto</cp:lastModifiedBy>
  <cp:revision>60</cp:revision>
  <dcterms:created xsi:type="dcterms:W3CDTF">2019-04-04T20:19:55Z</dcterms:created>
  <dcterms:modified xsi:type="dcterms:W3CDTF">2019-06-07T11:41:34Z</dcterms:modified>
</cp:coreProperties>
</file>