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8" r:id="rId3"/>
    <p:sldId id="272" r:id="rId4"/>
    <p:sldId id="260" r:id="rId5"/>
    <p:sldId id="274" r:id="rId6"/>
    <p:sldId id="270" r:id="rId7"/>
    <p:sldId id="273" r:id="rId8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 BACCIO LAURA ISELA" initials="MBLI" lastIdx="3" clrIdx="0">
    <p:extLst>
      <p:ext uri="{19B8F6BF-5375-455C-9EA6-DF929625EA0E}">
        <p15:presenceInfo xmlns:p15="http://schemas.microsoft.com/office/powerpoint/2012/main" userId="S-1-5-21-1547161642-1801674531-839522115-18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781" autoAdjust="0"/>
  </p:normalViewPr>
  <p:slideViewPr>
    <p:cSldViewPr snapToGrid="0">
      <p:cViewPr varScale="1">
        <p:scale>
          <a:sx n="82" d="100"/>
          <a:sy n="82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1C28D-B62A-496E-B8B9-260F9EE9985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1FCF375-B5EB-448C-9471-2C7485D7E2D8}">
      <dgm:prSet phldrT="[Texto]" phldr="1"/>
      <dgm:spPr/>
      <dgm:t>
        <a:bodyPr/>
        <a:lstStyle/>
        <a:p>
          <a:endParaRPr lang="es-ES" dirty="0"/>
        </a:p>
      </dgm:t>
    </dgm:pt>
    <dgm:pt modelId="{EFA92A1D-724C-44AB-B1DD-49CB1B826F8C}" type="parTrans" cxnId="{1EF6ABD9-7CF7-4835-B3EE-08F29C5DDD4B}">
      <dgm:prSet/>
      <dgm:spPr/>
      <dgm:t>
        <a:bodyPr/>
        <a:lstStyle/>
        <a:p>
          <a:endParaRPr lang="es-ES"/>
        </a:p>
      </dgm:t>
    </dgm:pt>
    <dgm:pt modelId="{87F634D6-8104-4A98-9F58-212C39878EAD}" type="sibTrans" cxnId="{1EF6ABD9-7CF7-4835-B3EE-08F29C5DDD4B}">
      <dgm:prSet/>
      <dgm:spPr/>
      <dgm:t>
        <a:bodyPr/>
        <a:lstStyle/>
        <a:p>
          <a:endParaRPr lang="es-ES"/>
        </a:p>
      </dgm:t>
    </dgm:pt>
    <dgm:pt modelId="{E5B85409-DB2C-4FB0-AAE9-FFE83620EECA}">
      <dgm:prSet phldrT="[Texto]" phldr="1"/>
      <dgm:spPr/>
      <dgm:t>
        <a:bodyPr/>
        <a:lstStyle/>
        <a:p>
          <a:endParaRPr lang="es-ES" dirty="0"/>
        </a:p>
      </dgm:t>
    </dgm:pt>
    <dgm:pt modelId="{EEE5AC32-40E2-4627-8993-3F4A25BC2851}" type="parTrans" cxnId="{2BCC7F92-3D8F-426E-9EBD-1BEB9372F1CE}">
      <dgm:prSet/>
      <dgm:spPr/>
      <dgm:t>
        <a:bodyPr/>
        <a:lstStyle/>
        <a:p>
          <a:endParaRPr lang="es-ES"/>
        </a:p>
      </dgm:t>
    </dgm:pt>
    <dgm:pt modelId="{6821C244-6ADD-459E-B425-27C6D1093681}" type="sibTrans" cxnId="{2BCC7F92-3D8F-426E-9EBD-1BEB9372F1CE}">
      <dgm:prSet/>
      <dgm:spPr/>
      <dgm:t>
        <a:bodyPr/>
        <a:lstStyle/>
        <a:p>
          <a:endParaRPr lang="es-ES"/>
        </a:p>
      </dgm:t>
    </dgm:pt>
    <dgm:pt modelId="{44DF47E5-77C8-4673-A177-2500B2B2101A}">
      <dgm:prSet phldrT="[Texto]" custT="1"/>
      <dgm:spPr/>
      <dgm:t>
        <a:bodyPr/>
        <a:lstStyle/>
        <a:p>
          <a:pPr algn="just"/>
          <a:r>
            <a:rPr lang="es-ES" sz="1800" b="1" kern="1200" dirty="0" smtClean="0">
              <a:solidFill>
                <a:schemeClr val="tx1"/>
              </a:solidFill>
              <a:latin typeface="Fira Sans" panose="020B0503050000020004"/>
              <a:ea typeface="+mn-ea"/>
              <a:cs typeface="+mn-cs"/>
            </a:rPr>
            <a:t>Encuesta Nacional de Victimización y Percepción sobre Seguridad Publica (ENVIPE 2019)</a:t>
          </a:r>
          <a:r>
            <a:rPr lang="es-ES" sz="1800" kern="1200" dirty="0" smtClean="0">
              <a:solidFill>
                <a:schemeClr val="tx1"/>
              </a:solidFill>
              <a:latin typeface="Fira Sans" panose="020B0503050000020004"/>
              <a:ea typeface="+mn-ea"/>
              <a:cs typeface="+mn-cs"/>
            </a:rPr>
            <a:t>.</a:t>
          </a:r>
          <a:r>
            <a:rPr lang="es-ES" sz="1600" kern="1200" dirty="0" smtClean="0"/>
            <a:t> </a:t>
          </a:r>
          <a:r>
            <a:rPr lang="es-ES" sz="1400" kern="1200" dirty="0" smtClean="0">
              <a:latin typeface="Fira Sans" panose="020B0503050000020004"/>
            </a:rPr>
            <a:t>24 de septiembre</a:t>
          </a:r>
          <a:endParaRPr lang="es-ES" sz="1400" kern="1200" dirty="0">
            <a:latin typeface="Fira Sans" panose="020B0503050000020004"/>
          </a:endParaRPr>
        </a:p>
      </dgm:t>
    </dgm:pt>
    <dgm:pt modelId="{2568B123-8F49-4F1A-B362-6C7D0E6593D3}" type="parTrans" cxnId="{88800BEF-CFC9-4565-A5DA-CDE4C3A95053}">
      <dgm:prSet/>
      <dgm:spPr/>
      <dgm:t>
        <a:bodyPr/>
        <a:lstStyle/>
        <a:p>
          <a:endParaRPr lang="es-ES"/>
        </a:p>
      </dgm:t>
    </dgm:pt>
    <dgm:pt modelId="{D082848B-5781-4E71-A9D1-A99B1087ED70}" type="sibTrans" cxnId="{88800BEF-CFC9-4565-A5DA-CDE4C3A95053}">
      <dgm:prSet/>
      <dgm:spPr/>
      <dgm:t>
        <a:bodyPr/>
        <a:lstStyle/>
        <a:p>
          <a:endParaRPr lang="es-ES"/>
        </a:p>
      </dgm:t>
    </dgm:pt>
    <dgm:pt modelId="{0B856BE8-327E-450B-8031-5D4513F230B2}">
      <dgm:prSet phldrT="[Texto]" phldr="1"/>
      <dgm:spPr/>
      <dgm:t>
        <a:bodyPr/>
        <a:lstStyle/>
        <a:p>
          <a:endParaRPr lang="es-ES" dirty="0"/>
        </a:p>
      </dgm:t>
    </dgm:pt>
    <dgm:pt modelId="{539F2D29-437F-4900-AB97-70A88832DC05}" type="parTrans" cxnId="{F7568A88-D6CA-468E-B30C-2D1F06E3A61B}">
      <dgm:prSet/>
      <dgm:spPr/>
      <dgm:t>
        <a:bodyPr/>
        <a:lstStyle/>
        <a:p>
          <a:endParaRPr lang="es-ES"/>
        </a:p>
      </dgm:t>
    </dgm:pt>
    <dgm:pt modelId="{090B377B-1167-4AC2-9703-CDD722FD7853}" type="sibTrans" cxnId="{F7568A88-D6CA-468E-B30C-2D1F06E3A61B}">
      <dgm:prSet/>
      <dgm:spPr/>
      <dgm:t>
        <a:bodyPr/>
        <a:lstStyle/>
        <a:p>
          <a:endParaRPr lang="es-ES"/>
        </a:p>
      </dgm:t>
    </dgm:pt>
    <dgm:pt modelId="{8924A803-9183-480E-BF49-274E82E78033}">
      <dgm:prSet phldrT="[Texto]" custT="1"/>
      <dgm:spPr/>
      <dgm:t>
        <a:bodyPr/>
        <a:lstStyle/>
        <a:p>
          <a:r>
            <a:rPr lang="es-ES" sz="1800" b="1" kern="1200" dirty="0" smtClean="0">
              <a:solidFill>
                <a:schemeClr val="tx1"/>
              </a:solidFill>
              <a:latin typeface="Fira Sans" panose="020B0503050000020004"/>
              <a:ea typeface="+mn-ea"/>
              <a:cs typeface="+mn-cs"/>
            </a:rPr>
            <a:t>Censo Nacional de Gobierno, Seguridad Pública y Sistema Penitenciario Estatales 2019. </a:t>
          </a:r>
          <a:r>
            <a:rPr lang="es-ES" sz="1400" kern="1200" dirty="0" smtClean="0"/>
            <a:t>25 de Octubre</a:t>
          </a:r>
          <a:endParaRPr lang="es-ES" sz="1400" kern="1200" dirty="0"/>
        </a:p>
      </dgm:t>
    </dgm:pt>
    <dgm:pt modelId="{A9F2A075-6231-4DFC-B702-37E7CB426988}" type="parTrans" cxnId="{4C79C331-AE8B-49DD-87FC-3677FF111B03}">
      <dgm:prSet/>
      <dgm:spPr/>
      <dgm:t>
        <a:bodyPr/>
        <a:lstStyle/>
        <a:p>
          <a:endParaRPr lang="es-ES"/>
        </a:p>
      </dgm:t>
    </dgm:pt>
    <dgm:pt modelId="{1F85A3A5-7921-4EAB-A9AD-16BA9B3660FE}" type="sibTrans" cxnId="{4C79C331-AE8B-49DD-87FC-3677FF111B03}">
      <dgm:prSet/>
      <dgm:spPr/>
      <dgm:t>
        <a:bodyPr/>
        <a:lstStyle/>
        <a:p>
          <a:endParaRPr lang="es-ES"/>
        </a:p>
      </dgm:t>
    </dgm:pt>
    <dgm:pt modelId="{C3581FFA-2380-4C2E-AE6A-46A593905C47}">
      <dgm:prSet phldrT="[Texto]" custT="1"/>
      <dgm:spPr/>
      <dgm:t>
        <a:bodyPr/>
        <a:lstStyle/>
        <a:p>
          <a:r>
            <a:rPr lang="es-ES" sz="1800" b="1" kern="1200" dirty="0" smtClean="0">
              <a:solidFill>
                <a:schemeClr val="tx1"/>
              </a:solidFill>
              <a:latin typeface="Fira Sans" panose="020B0503050000020004"/>
              <a:ea typeface="+mn-ea"/>
              <a:cs typeface="+mn-cs"/>
            </a:rPr>
            <a:t>Encuesta Nacional de Ingresos y Gastos de los Hogares (ENIGH 2018). </a:t>
          </a:r>
          <a:r>
            <a:rPr lang="es-ES" sz="1400" kern="1200" dirty="0" smtClean="0">
              <a:latin typeface="Fira Sans" panose="020B0503050000020004"/>
            </a:rPr>
            <a:t>31 de julio</a:t>
          </a:r>
          <a:endParaRPr lang="es-ES" sz="1400" kern="1200" dirty="0">
            <a:latin typeface="Fira Sans" panose="020B0503050000020004"/>
          </a:endParaRPr>
        </a:p>
      </dgm:t>
    </dgm:pt>
    <dgm:pt modelId="{1A6D1380-B185-4EDA-9648-97E419A50C6A}" type="sibTrans" cxnId="{52B2B3B9-97D2-4339-A808-EC04C01A3847}">
      <dgm:prSet/>
      <dgm:spPr/>
      <dgm:t>
        <a:bodyPr/>
        <a:lstStyle/>
        <a:p>
          <a:endParaRPr lang="es-ES"/>
        </a:p>
      </dgm:t>
    </dgm:pt>
    <dgm:pt modelId="{7F8A3456-4491-4DF9-A7F8-DFE7E550F35D}" type="parTrans" cxnId="{52B2B3B9-97D2-4339-A808-EC04C01A3847}">
      <dgm:prSet/>
      <dgm:spPr/>
      <dgm:t>
        <a:bodyPr/>
        <a:lstStyle/>
        <a:p>
          <a:endParaRPr lang="es-ES"/>
        </a:p>
      </dgm:t>
    </dgm:pt>
    <dgm:pt modelId="{1B25F464-1AD0-4D07-AAEB-4EF8EA2B20F8}" type="pres">
      <dgm:prSet presAssocID="{8481C28D-B62A-496E-B8B9-260F9EE9985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8F908BEB-A560-4A7C-B87E-39188BAA8569}" type="pres">
      <dgm:prSet presAssocID="{71FCF375-B5EB-448C-9471-2C7485D7E2D8}" presName="parenttextcomposite" presStyleCnt="0"/>
      <dgm:spPr/>
    </dgm:pt>
    <dgm:pt modelId="{50C60B76-7593-49E3-A122-D2A78A31C689}" type="pres">
      <dgm:prSet presAssocID="{71FCF375-B5EB-448C-9471-2C7485D7E2D8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13F9B7-4940-419D-A87A-5B750CD57BD7}" type="pres">
      <dgm:prSet presAssocID="{71FCF375-B5EB-448C-9471-2C7485D7E2D8}" presName="composite" presStyleCnt="0"/>
      <dgm:spPr/>
    </dgm:pt>
    <dgm:pt modelId="{C8BCA9B8-76FD-42A5-93CD-555FDDD15676}" type="pres">
      <dgm:prSet presAssocID="{71FCF375-B5EB-448C-9471-2C7485D7E2D8}" presName="chevron1" presStyleLbl="alignNode1" presStyleIdx="0" presStyleCnt="21"/>
      <dgm:spPr/>
    </dgm:pt>
    <dgm:pt modelId="{BB505AA3-2991-4C90-88FD-A17DFCF6F217}" type="pres">
      <dgm:prSet presAssocID="{71FCF375-B5EB-448C-9471-2C7485D7E2D8}" presName="chevron2" presStyleLbl="alignNode1" presStyleIdx="1" presStyleCnt="21"/>
      <dgm:spPr/>
    </dgm:pt>
    <dgm:pt modelId="{3DDE4EF5-0EBF-43A9-A378-97DD3820B7CC}" type="pres">
      <dgm:prSet presAssocID="{71FCF375-B5EB-448C-9471-2C7485D7E2D8}" presName="chevron3" presStyleLbl="alignNode1" presStyleIdx="2" presStyleCnt="21"/>
      <dgm:spPr/>
    </dgm:pt>
    <dgm:pt modelId="{2828AB10-7054-41D6-9188-D56B3A123B33}" type="pres">
      <dgm:prSet presAssocID="{71FCF375-B5EB-448C-9471-2C7485D7E2D8}" presName="chevron4" presStyleLbl="alignNode1" presStyleIdx="3" presStyleCnt="21"/>
      <dgm:spPr/>
    </dgm:pt>
    <dgm:pt modelId="{EC0E804A-F4E8-422C-8699-86B9DA9B0EDB}" type="pres">
      <dgm:prSet presAssocID="{71FCF375-B5EB-448C-9471-2C7485D7E2D8}" presName="chevron5" presStyleLbl="alignNode1" presStyleIdx="4" presStyleCnt="21"/>
      <dgm:spPr/>
    </dgm:pt>
    <dgm:pt modelId="{0C72B290-4352-4C8B-A723-412304879484}" type="pres">
      <dgm:prSet presAssocID="{71FCF375-B5EB-448C-9471-2C7485D7E2D8}" presName="chevron6" presStyleLbl="alignNode1" presStyleIdx="5" presStyleCnt="21"/>
      <dgm:spPr/>
    </dgm:pt>
    <dgm:pt modelId="{7DAACE42-EB94-422B-BA31-C0007036A101}" type="pres">
      <dgm:prSet presAssocID="{71FCF375-B5EB-448C-9471-2C7485D7E2D8}" presName="chevron7" presStyleLbl="alignNode1" presStyleIdx="6" presStyleCnt="21"/>
      <dgm:spPr/>
    </dgm:pt>
    <dgm:pt modelId="{40D14CCD-B2FE-484B-806F-0CF8B0C5C43B}" type="pres">
      <dgm:prSet presAssocID="{71FCF375-B5EB-448C-9471-2C7485D7E2D8}" presName="childtext" presStyleLbl="solidFgAcc1" presStyleIdx="0" presStyleCnt="3" custScaleY="13723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FE8139-30EA-4D9D-9EEF-7B0BD58F32DF}" type="pres">
      <dgm:prSet presAssocID="{87F634D6-8104-4A98-9F58-212C39878EAD}" presName="sibTrans" presStyleCnt="0"/>
      <dgm:spPr/>
    </dgm:pt>
    <dgm:pt modelId="{A7096FE8-81FF-4C21-9087-AFF3A902DC1C}" type="pres">
      <dgm:prSet presAssocID="{E5B85409-DB2C-4FB0-AAE9-FFE83620EECA}" presName="parenttextcomposite" presStyleCnt="0"/>
      <dgm:spPr/>
    </dgm:pt>
    <dgm:pt modelId="{580E9967-1994-4E36-9F72-AE349D8DF73E}" type="pres">
      <dgm:prSet presAssocID="{E5B85409-DB2C-4FB0-AAE9-FFE83620EECA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FB83B7-63CE-42D4-9B49-AA3C3318991D}" type="pres">
      <dgm:prSet presAssocID="{E5B85409-DB2C-4FB0-AAE9-FFE83620EECA}" presName="composite" presStyleCnt="0"/>
      <dgm:spPr/>
    </dgm:pt>
    <dgm:pt modelId="{E23B57B5-2BFE-4650-8655-8859E2963E36}" type="pres">
      <dgm:prSet presAssocID="{E5B85409-DB2C-4FB0-AAE9-FFE83620EECA}" presName="chevron1" presStyleLbl="alignNode1" presStyleIdx="7" presStyleCnt="21"/>
      <dgm:spPr/>
    </dgm:pt>
    <dgm:pt modelId="{A86F7EA7-3A2D-4DCE-BA56-BF2FB77216DB}" type="pres">
      <dgm:prSet presAssocID="{E5B85409-DB2C-4FB0-AAE9-FFE83620EECA}" presName="chevron2" presStyleLbl="alignNode1" presStyleIdx="8" presStyleCnt="21"/>
      <dgm:spPr/>
    </dgm:pt>
    <dgm:pt modelId="{0D603CCF-9A4B-4A6F-BA16-914E2CEED44D}" type="pres">
      <dgm:prSet presAssocID="{E5B85409-DB2C-4FB0-AAE9-FFE83620EECA}" presName="chevron3" presStyleLbl="alignNode1" presStyleIdx="9" presStyleCnt="21"/>
      <dgm:spPr/>
    </dgm:pt>
    <dgm:pt modelId="{A2778A74-CD58-46A1-8AD1-30C8F914315F}" type="pres">
      <dgm:prSet presAssocID="{E5B85409-DB2C-4FB0-AAE9-FFE83620EECA}" presName="chevron4" presStyleLbl="alignNode1" presStyleIdx="10" presStyleCnt="21"/>
      <dgm:spPr/>
    </dgm:pt>
    <dgm:pt modelId="{688606E9-27A8-4EFA-9DB8-35652908616D}" type="pres">
      <dgm:prSet presAssocID="{E5B85409-DB2C-4FB0-AAE9-FFE83620EECA}" presName="chevron5" presStyleLbl="alignNode1" presStyleIdx="11" presStyleCnt="21"/>
      <dgm:spPr/>
    </dgm:pt>
    <dgm:pt modelId="{70170A9F-B384-46C5-80E2-5817F83D72E1}" type="pres">
      <dgm:prSet presAssocID="{E5B85409-DB2C-4FB0-AAE9-FFE83620EECA}" presName="chevron6" presStyleLbl="alignNode1" presStyleIdx="12" presStyleCnt="21"/>
      <dgm:spPr/>
    </dgm:pt>
    <dgm:pt modelId="{19839D4C-97F7-4863-B464-064FEB4874E8}" type="pres">
      <dgm:prSet presAssocID="{E5B85409-DB2C-4FB0-AAE9-FFE83620EECA}" presName="chevron7" presStyleLbl="alignNode1" presStyleIdx="13" presStyleCnt="21"/>
      <dgm:spPr/>
    </dgm:pt>
    <dgm:pt modelId="{EE90B034-DAFD-4DFA-BF95-E692DE543DD3}" type="pres">
      <dgm:prSet presAssocID="{E5B85409-DB2C-4FB0-AAE9-FFE83620EECA}" presName="childtext" presStyleLbl="solidFgAcc1" presStyleIdx="1" presStyleCnt="3" custScaleY="13024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BD9DD1-C572-4A38-96B6-FD44680A2D07}" type="pres">
      <dgm:prSet presAssocID="{6821C244-6ADD-459E-B425-27C6D1093681}" presName="sibTrans" presStyleCnt="0"/>
      <dgm:spPr/>
    </dgm:pt>
    <dgm:pt modelId="{E47A18F0-6F00-4069-B5C5-B7927F2BD96B}" type="pres">
      <dgm:prSet presAssocID="{0B856BE8-327E-450B-8031-5D4513F230B2}" presName="parenttextcomposite" presStyleCnt="0"/>
      <dgm:spPr/>
    </dgm:pt>
    <dgm:pt modelId="{20D9A414-1614-44ED-B322-B883B4D27570}" type="pres">
      <dgm:prSet presAssocID="{0B856BE8-327E-450B-8031-5D4513F230B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035F1C-A0A1-45DE-BCB3-B73656423DF3}" type="pres">
      <dgm:prSet presAssocID="{0B856BE8-327E-450B-8031-5D4513F230B2}" presName="composite" presStyleCnt="0"/>
      <dgm:spPr/>
    </dgm:pt>
    <dgm:pt modelId="{C297EE7B-96B5-4545-902E-0644431DA22A}" type="pres">
      <dgm:prSet presAssocID="{0B856BE8-327E-450B-8031-5D4513F230B2}" presName="chevron1" presStyleLbl="alignNode1" presStyleIdx="14" presStyleCnt="21"/>
      <dgm:spPr/>
    </dgm:pt>
    <dgm:pt modelId="{4CE6845C-AD06-411D-B742-2689AE7F1458}" type="pres">
      <dgm:prSet presAssocID="{0B856BE8-327E-450B-8031-5D4513F230B2}" presName="chevron2" presStyleLbl="alignNode1" presStyleIdx="15" presStyleCnt="21"/>
      <dgm:spPr/>
    </dgm:pt>
    <dgm:pt modelId="{2C6100E4-E97E-478D-AD1F-6CEB040A9091}" type="pres">
      <dgm:prSet presAssocID="{0B856BE8-327E-450B-8031-5D4513F230B2}" presName="chevron3" presStyleLbl="alignNode1" presStyleIdx="16" presStyleCnt="21"/>
      <dgm:spPr/>
    </dgm:pt>
    <dgm:pt modelId="{3885CACC-4BBD-4813-8E56-2C91A88F3E5F}" type="pres">
      <dgm:prSet presAssocID="{0B856BE8-327E-450B-8031-5D4513F230B2}" presName="chevron4" presStyleLbl="alignNode1" presStyleIdx="17" presStyleCnt="21"/>
      <dgm:spPr/>
    </dgm:pt>
    <dgm:pt modelId="{28BF9C3E-45DA-48AB-A65B-61E2D0517098}" type="pres">
      <dgm:prSet presAssocID="{0B856BE8-327E-450B-8031-5D4513F230B2}" presName="chevron5" presStyleLbl="alignNode1" presStyleIdx="18" presStyleCnt="21"/>
      <dgm:spPr/>
    </dgm:pt>
    <dgm:pt modelId="{FEBC6830-5D61-4A43-9069-8D1C47A0278D}" type="pres">
      <dgm:prSet presAssocID="{0B856BE8-327E-450B-8031-5D4513F230B2}" presName="chevron6" presStyleLbl="alignNode1" presStyleIdx="19" presStyleCnt="21"/>
      <dgm:spPr/>
    </dgm:pt>
    <dgm:pt modelId="{34BAD1F4-BDA6-4B1A-9057-34734D37217E}" type="pres">
      <dgm:prSet presAssocID="{0B856BE8-327E-450B-8031-5D4513F230B2}" presName="chevron7" presStyleLbl="alignNode1" presStyleIdx="20" presStyleCnt="21"/>
      <dgm:spPr/>
    </dgm:pt>
    <dgm:pt modelId="{1002337A-A23F-4E28-8F02-C0C055297619}" type="pres">
      <dgm:prSet presAssocID="{0B856BE8-327E-450B-8031-5D4513F230B2}" presName="childtext" presStyleLbl="solidFgAcc1" presStyleIdx="2" presStyleCnt="3" custScaleX="100393" custScaleY="13699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5B4A25-B8E8-4BE2-B598-4B243C0EE8E1}" type="presOf" srcId="{8481C28D-B62A-496E-B8B9-260F9EE9985D}" destId="{1B25F464-1AD0-4D07-AAEB-4EF8EA2B20F8}" srcOrd="0" destOrd="0" presId="urn:microsoft.com/office/officeart/2008/layout/VerticalAccentList"/>
    <dgm:cxn modelId="{44B476B0-D115-4EE0-ABC0-76E2CAEE3CC8}" type="presOf" srcId="{8924A803-9183-480E-BF49-274E82E78033}" destId="{1002337A-A23F-4E28-8F02-C0C055297619}" srcOrd="0" destOrd="0" presId="urn:microsoft.com/office/officeart/2008/layout/VerticalAccentList"/>
    <dgm:cxn modelId="{73292795-A12E-44AB-B48E-B30E47E519C1}" type="presOf" srcId="{44DF47E5-77C8-4673-A177-2500B2B2101A}" destId="{EE90B034-DAFD-4DFA-BF95-E692DE543DD3}" srcOrd="0" destOrd="0" presId="urn:microsoft.com/office/officeart/2008/layout/VerticalAccentList"/>
    <dgm:cxn modelId="{AE064981-98CD-4C28-BBE7-6D428959DF2A}" type="presOf" srcId="{0B856BE8-327E-450B-8031-5D4513F230B2}" destId="{20D9A414-1614-44ED-B322-B883B4D27570}" srcOrd="0" destOrd="0" presId="urn:microsoft.com/office/officeart/2008/layout/VerticalAccentList"/>
    <dgm:cxn modelId="{7434E465-DC73-4B92-808F-BFE5A48E10F1}" type="presOf" srcId="{C3581FFA-2380-4C2E-AE6A-46A593905C47}" destId="{40D14CCD-B2FE-484B-806F-0CF8B0C5C43B}" srcOrd="0" destOrd="0" presId="urn:microsoft.com/office/officeart/2008/layout/VerticalAccentList"/>
    <dgm:cxn modelId="{52B2B3B9-97D2-4339-A808-EC04C01A3847}" srcId="{71FCF375-B5EB-448C-9471-2C7485D7E2D8}" destId="{C3581FFA-2380-4C2E-AE6A-46A593905C47}" srcOrd="0" destOrd="0" parTransId="{7F8A3456-4491-4DF9-A7F8-DFE7E550F35D}" sibTransId="{1A6D1380-B185-4EDA-9648-97E419A50C6A}"/>
    <dgm:cxn modelId="{1EF6ABD9-7CF7-4835-B3EE-08F29C5DDD4B}" srcId="{8481C28D-B62A-496E-B8B9-260F9EE9985D}" destId="{71FCF375-B5EB-448C-9471-2C7485D7E2D8}" srcOrd="0" destOrd="0" parTransId="{EFA92A1D-724C-44AB-B1DD-49CB1B826F8C}" sibTransId="{87F634D6-8104-4A98-9F58-212C39878EAD}"/>
    <dgm:cxn modelId="{88800BEF-CFC9-4565-A5DA-CDE4C3A95053}" srcId="{E5B85409-DB2C-4FB0-AAE9-FFE83620EECA}" destId="{44DF47E5-77C8-4673-A177-2500B2B2101A}" srcOrd="0" destOrd="0" parTransId="{2568B123-8F49-4F1A-B362-6C7D0E6593D3}" sibTransId="{D082848B-5781-4E71-A9D1-A99B1087ED70}"/>
    <dgm:cxn modelId="{D0659486-4553-4751-9668-1F519A693C35}" type="presOf" srcId="{E5B85409-DB2C-4FB0-AAE9-FFE83620EECA}" destId="{580E9967-1994-4E36-9F72-AE349D8DF73E}" srcOrd="0" destOrd="0" presId="urn:microsoft.com/office/officeart/2008/layout/VerticalAccentList"/>
    <dgm:cxn modelId="{2BCC7F92-3D8F-426E-9EBD-1BEB9372F1CE}" srcId="{8481C28D-B62A-496E-B8B9-260F9EE9985D}" destId="{E5B85409-DB2C-4FB0-AAE9-FFE83620EECA}" srcOrd="1" destOrd="0" parTransId="{EEE5AC32-40E2-4627-8993-3F4A25BC2851}" sibTransId="{6821C244-6ADD-459E-B425-27C6D1093681}"/>
    <dgm:cxn modelId="{F7568A88-D6CA-468E-B30C-2D1F06E3A61B}" srcId="{8481C28D-B62A-496E-B8B9-260F9EE9985D}" destId="{0B856BE8-327E-450B-8031-5D4513F230B2}" srcOrd="2" destOrd="0" parTransId="{539F2D29-437F-4900-AB97-70A88832DC05}" sibTransId="{090B377B-1167-4AC2-9703-CDD722FD7853}"/>
    <dgm:cxn modelId="{B692903F-5626-4BA9-B482-2B88D9821CD3}" type="presOf" srcId="{71FCF375-B5EB-448C-9471-2C7485D7E2D8}" destId="{50C60B76-7593-49E3-A122-D2A78A31C689}" srcOrd="0" destOrd="0" presId="urn:microsoft.com/office/officeart/2008/layout/VerticalAccentList"/>
    <dgm:cxn modelId="{4C79C331-AE8B-49DD-87FC-3677FF111B03}" srcId="{0B856BE8-327E-450B-8031-5D4513F230B2}" destId="{8924A803-9183-480E-BF49-274E82E78033}" srcOrd="0" destOrd="0" parTransId="{A9F2A075-6231-4DFC-B702-37E7CB426988}" sibTransId="{1F85A3A5-7921-4EAB-A9AD-16BA9B3660FE}"/>
    <dgm:cxn modelId="{A49D9FAD-88D1-4D84-9B76-936CA2DAC90C}" type="presParOf" srcId="{1B25F464-1AD0-4D07-AAEB-4EF8EA2B20F8}" destId="{8F908BEB-A560-4A7C-B87E-39188BAA8569}" srcOrd="0" destOrd="0" presId="urn:microsoft.com/office/officeart/2008/layout/VerticalAccentList"/>
    <dgm:cxn modelId="{97FD3C69-AEA0-40B4-AA1C-4E7221744C8F}" type="presParOf" srcId="{8F908BEB-A560-4A7C-B87E-39188BAA8569}" destId="{50C60B76-7593-49E3-A122-D2A78A31C689}" srcOrd="0" destOrd="0" presId="urn:microsoft.com/office/officeart/2008/layout/VerticalAccentList"/>
    <dgm:cxn modelId="{600895A4-904D-4355-B99C-AE91A3B2D444}" type="presParOf" srcId="{1B25F464-1AD0-4D07-AAEB-4EF8EA2B20F8}" destId="{2313F9B7-4940-419D-A87A-5B750CD57BD7}" srcOrd="1" destOrd="0" presId="urn:microsoft.com/office/officeart/2008/layout/VerticalAccentList"/>
    <dgm:cxn modelId="{6AEFD1E1-4D1A-44F8-B79E-E9512A1424FC}" type="presParOf" srcId="{2313F9B7-4940-419D-A87A-5B750CD57BD7}" destId="{C8BCA9B8-76FD-42A5-93CD-555FDDD15676}" srcOrd="0" destOrd="0" presId="urn:microsoft.com/office/officeart/2008/layout/VerticalAccentList"/>
    <dgm:cxn modelId="{7E55369F-0FC1-4597-91FF-5C5654A50EE2}" type="presParOf" srcId="{2313F9B7-4940-419D-A87A-5B750CD57BD7}" destId="{BB505AA3-2991-4C90-88FD-A17DFCF6F217}" srcOrd="1" destOrd="0" presId="urn:microsoft.com/office/officeart/2008/layout/VerticalAccentList"/>
    <dgm:cxn modelId="{FFB50A8F-94CA-4AC6-A8BE-3162884AB080}" type="presParOf" srcId="{2313F9B7-4940-419D-A87A-5B750CD57BD7}" destId="{3DDE4EF5-0EBF-43A9-A378-97DD3820B7CC}" srcOrd="2" destOrd="0" presId="urn:microsoft.com/office/officeart/2008/layout/VerticalAccentList"/>
    <dgm:cxn modelId="{F23CAAE7-E2D7-471B-BE1E-8D1E3F87FB72}" type="presParOf" srcId="{2313F9B7-4940-419D-A87A-5B750CD57BD7}" destId="{2828AB10-7054-41D6-9188-D56B3A123B33}" srcOrd="3" destOrd="0" presId="urn:microsoft.com/office/officeart/2008/layout/VerticalAccentList"/>
    <dgm:cxn modelId="{4765BCEA-75FB-4A13-94D3-EC243E412C6F}" type="presParOf" srcId="{2313F9B7-4940-419D-A87A-5B750CD57BD7}" destId="{EC0E804A-F4E8-422C-8699-86B9DA9B0EDB}" srcOrd="4" destOrd="0" presId="urn:microsoft.com/office/officeart/2008/layout/VerticalAccentList"/>
    <dgm:cxn modelId="{B572ECAE-D099-4D7B-8323-4A1219A8787F}" type="presParOf" srcId="{2313F9B7-4940-419D-A87A-5B750CD57BD7}" destId="{0C72B290-4352-4C8B-A723-412304879484}" srcOrd="5" destOrd="0" presId="urn:microsoft.com/office/officeart/2008/layout/VerticalAccentList"/>
    <dgm:cxn modelId="{FC65E300-58A1-48EF-AD3E-0707AAD2257C}" type="presParOf" srcId="{2313F9B7-4940-419D-A87A-5B750CD57BD7}" destId="{7DAACE42-EB94-422B-BA31-C0007036A101}" srcOrd="6" destOrd="0" presId="urn:microsoft.com/office/officeart/2008/layout/VerticalAccentList"/>
    <dgm:cxn modelId="{BC77A123-2741-47A4-B226-22C92EB191B9}" type="presParOf" srcId="{2313F9B7-4940-419D-A87A-5B750CD57BD7}" destId="{40D14CCD-B2FE-484B-806F-0CF8B0C5C43B}" srcOrd="7" destOrd="0" presId="urn:microsoft.com/office/officeart/2008/layout/VerticalAccentList"/>
    <dgm:cxn modelId="{644F67F2-E494-4226-BF66-117B8FF854D7}" type="presParOf" srcId="{1B25F464-1AD0-4D07-AAEB-4EF8EA2B20F8}" destId="{49FE8139-30EA-4D9D-9EEF-7B0BD58F32DF}" srcOrd="2" destOrd="0" presId="urn:microsoft.com/office/officeart/2008/layout/VerticalAccentList"/>
    <dgm:cxn modelId="{B9C257FD-1859-4F0B-BF39-7DC59422B8CE}" type="presParOf" srcId="{1B25F464-1AD0-4D07-AAEB-4EF8EA2B20F8}" destId="{A7096FE8-81FF-4C21-9087-AFF3A902DC1C}" srcOrd="3" destOrd="0" presId="urn:microsoft.com/office/officeart/2008/layout/VerticalAccentList"/>
    <dgm:cxn modelId="{A020F8EB-F50C-4B21-91F2-BA9CDBB40B99}" type="presParOf" srcId="{A7096FE8-81FF-4C21-9087-AFF3A902DC1C}" destId="{580E9967-1994-4E36-9F72-AE349D8DF73E}" srcOrd="0" destOrd="0" presId="urn:microsoft.com/office/officeart/2008/layout/VerticalAccentList"/>
    <dgm:cxn modelId="{E75F1F21-5F1E-4A06-A1AA-B52C97A016C6}" type="presParOf" srcId="{1B25F464-1AD0-4D07-AAEB-4EF8EA2B20F8}" destId="{CAFB83B7-63CE-42D4-9B49-AA3C3318991D}" srcOrd="4" destOrd="0" presId="urn:microsoft.com/office/officeart/2008/layout/VerticalAccentList"/>
    <dgm:cxn modelId="{C0D52829-2C92-4F81-B18A-DBBC13BE7AED}" type="presParOf" srcId="{CAFB83B7-63CE-42D4-9B49-AA3C3318991D}" destId="{E23B57B5-2BFE-4650-8655-8859E2963E36}" srcOrd="0" destOrd="0" presId="urn:microsoft.com/office/officeart/2008/layout/VerticalAccentList"/>
    <dgm:cxn modelId="{507922A7-E867-47A8-BFBA-B5BB18186D30}" type="presParOf" srcId="{CAFB83B7-63CE-42D4-9B49-AA3C3318991D}" destId="{A86F7EA7-3A2D-4DCE-BA56-BF2FB77216DB}" srcOrd="1" destOrd="0" presId="urn:microsoft.com/office/officeart/2008/layout/VerticalAccentList"/>
    <dgm:cxn modelId="{4C336A46-A90A-416A-B3A3-8E46B3A4F829}" type="presParOf" srcId="{CAFB83B7-63CE-42D4-9B49-AA3C3318991D}" destId="{0D603CCF-9A4B-4A6F-BA16-914E2CEED44D}" srcOrd="2" destOrd="0" presId="urn:microsoft.com/office/officeart/2008/layout/VerticalAccentList"/>
    <dgm:cxn modelId="{66CE6D81-4427-4C6A-8B63-C81E6650DAF7}" type="presParOf" srcId="{CAFB83B7-63CE-42D4-9B49-AA3C3318991D}" destId="{A2778A74-CD58-46A1-8AD1-30C8F914315F}" srcOrd="3" destOrd="0" presId="urn:microsoft.com/office/officeart/2008/layout/VerticalAccentList"/>
    <dgm:cxn modelId="{988A851A-FAA5-4CCE-92E6-144BEC483E3B}" type="presParOf" srcId="{CAFB83B7-63CE-42D4-9B49-AA3C3318991D}" destId="{688606E9-27A8-4EFA-9DB8-35652908616D}" srcOrd="4" destOrd="0" presId="urn:microsoft.com/office/officeart/2008/layout/VerticalAccentList"/>
    <dgm:cxn modelId="{711A10A0-3E59-4C04-A1DB-54EBA1294869}" type="presParOf" srcId="{CAFB83B7-63CE-42D4-9B49-AA3C3318991D}" destId="{70170A9F-B384-46C5-80E2-5817F83D72E1}" srcOrd="5" destOrd="0" presId="urn:microsoft.com/office/officeart/2008/layout/VerticalAccentList"/>
    <dgm:cxn modelId="{3BB84F39-E159-46D4-963C-E78482F4417F}" type="presParOf" srcId="{CAFB83B7-63CE-42D4-9B49-AA3C3318991D}" destId="{19839D4C-97F7-4863-B464-064FEB4874E8}" srcOrd="6" destOrd="0" presId="urn:microsoft.com/office/officeart/2008/layout/VerticalAccentList"/>
    <dgm:cxn modelId="{90FB199B-2C79-4C60-A609-EF65A4FDB223}" type="presParOf" srcId="{CAFB83B7-63CE-42D4-9B49-AA3C3318991D}" destId="{EE90B034-DAFD-4DFA-BF95-E692DE543DD3}" srcOrd="7" destOrd="0" presId="urn:microsoft.com/office/officeart/2008/layout/VerticalAccentList"/>
    <dgm:cxn modelId="{0D01DF8F-D752-47BD-8AB9-BFEEBB859447}" type="presParOf" srcId="{1B25F464-1AD0-4D07-AAEB-4EF8EA2B20F8}" destId="{BABD9DD1-C572-4A38-96B6-FD44680A2D07}" srcOrd="5" destOrd="0" presId="urn:microsoft.com/office/officeart/2008/layout/VerticalAccentList"/>
    <dgm:cxn modelId="{BCC1E1E2-F4A3-4D12-A841-6DEB0EBEC5E6}" type="presParOf" srcId="{1B25F464-1AD0-4D07-AAEB-4EF8EA2B20F8}" destId="{E47A18F0-6F00-4069-B5C5-B7927F2BD96B}" srcOrd="6" destOrd="0" presId="urn:microsoft.com/office/officeart/2008/layout/VerticalAccentList"/>
    <dgm:cxn modelId="{956FF6CF-8D12-4EB8-BE4B-BEFCC49023B2}" type="presParOf" srcId="{E47A18F0-6F00-4069-B5C5-B7927F2BD96B}" destId="{20D9A414-1614-44ED-B322-B883B4D27570}" srcOrd="0" destOrd="0" presId="urn:microsoft.com/office/officeart/2008/layout/VerticalAccentList"/>
    <dgm:cxn modelId="{C9F70891-0C02-48F0-BB40-401F014E77B2}" type="presParOf" srcId="{1B25F464-1AD0-4D07-AAEB-4EF8EA2B20F8}" destId="{5D035F1C-A0A1-45DE-BCB3-B73656423DF3}" srcOrd="7" destOrd="0" presId="urn:microsoft.com/office/officeart/2008/layout/VerticalAccentList"/>
    <dgm:cxn modelId="{55D9D4B3-61ED-4686-B936-BCDE38F19823}" type="presParOf" srcId="{5D035F1C-A0A1-45DE-BCB3-B73656423DF3}" destId="{C297EE7B-96B5-4545-902E-0644431DA22A}" srcOrd="0" destOrd="0" presId="urn:microsoft.com/office/officeart/2008/layout/VerticalAccentList"/>
    <dgm:cxn modelId="{50092587-4383-48FE-A59F-F78D056E8853}" type="presParOf" srcId="{5D035F1C-A0A1-45DE-BCB3-B73656423DF3}" destId="{4CE6845C-AD06-411D-B742-2689AE7F1458}" srcOrd="1" destOrd="0" presId="urn:microsoft.com/office/officeart/2008/layout/VerticalAccentList"/>
    <dgm:cxn modelId="{AF5CCEC2-91A1-44E7-B4F7-DE0111E72613}" type="presParOf" srcId="{5D035F1C-A0A1-45DE-BCB3-B73656423DF3}" destId="{2C6100E4-E97E-478D-AD1F-6CEB040A9091}" srcOrd="2" destOrd="0" presId="urn:microsoft.com/office/officeart/2008/layout/VerticalAccentList"/>
    <dgm:cxn modelId="{BA8FD09C-33AA-436A-93FE-12E51CF2937F}" type="presParOf" srcId="{5D035F1C-A0A1-45DE-BCB3-B73656423DF3}" destId="{3885CACC-4BBD-4813-8E56-2C91A88F3E5F}" srcOrd="3" destOrd="0" presId="urn:microsoft.com/office/officeart/2008/layout/VerticalAccentList"/>
    <dgm:cxn modelId="{CBDF1937-A2F5-446F-A05C-FD5EFB563EF9}" type="presParOf" srcId="{5D035F1C-A0A1-45DE-BCB3-B73656423DF3}" destId="{28BF9C3E-45DA-48AB-A65B-61E2D0517098}" srcOrd="4" destOrd="0" presId="urn:microsoft.com/office/officeart/2008/layout/VerticalAccentList"/>
    <dgm:cxn modelId="{1C7F9F29-8326-4BA2-836E-9DC3E0D5041B}" type="presParOf" srcId="{5D035F1C-A0A1-45DE-BCB3-B73656423DF3}" destId="{FEBC6830-5D61-4A43-9069-8D1C47A0278D}" srcOrd="5" destOrd="0" presId="urn:microsoft.com/office/officeart/2008/layout/VerticalAccentList"/>
    <dgm:cxn modelId="{6CD93275-DBFF-4C96-831A-6FA72D0FEB07}" type="presParOf" srcId="{5D035F1C-A0A1-45DE-BCB3-B73656423DF3}" destId="{34BAD1F4-BDA6-4B1A-9057-34734D37217E}" srcOrd="6" destOrd="0" presId="urn:microsoft.com/office/officeart/2008/layout/VerticalAccentList"/>
    <dgm:cxn modelId="{83B89221-D9FC-4901-927B-2F2763D755CD}" type="presParOf" srcId="{5D035F1C-A0A1-45DE-BCB3-B73656423DF3}" destId="{1002337A-A23F-4E28-8F02-C0C05529761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24BD94-A195-4A41-8327-06235ADE2AC9}" type="doc">
      <dgm:prSet loTypeId="urn:microsoft.com/office/officeart/2005/8/layout/StepDown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34A567-FFAC-4951-B6ED-EA16737CD992}">
      <dgm:prSet phldrT="[Texto]" custT="1"/>
      <dgm:spPr/>
      <dgm:t>
        <a:bodyPr/>
        <a:lstStyle/>
        <a:p>
          <a:r>
            <a:rPr lang="es-ES" sz="1800" b="1" dirty="0" smtClean="0">
              <a:latin typeface="Fira Sans" panose="020B0503050000020004"/>
            </a:rPr>
            <a:t>Normatividad, REN, RENIG</a:t>
          </a:r>
          <a:endParaRPr lang="es-ES" sz="1800" b="1" dirty="0">
            <a:latin typeface="Fira Sans" panose="020B0503050000020004"/>
          </a:endParaRPr>
        </a:p>
      </dgm:t>
    </dgm:pt>
    <dgm:pt modelId="{C5E5F119-F643-4010-A877-B5FB964337F9}" type="parTrans" cxnId="{76EED86D-1D30-4BB0-9DAB-EB9A0F8C9A65}">
      <dgm:prSet/>
      <dgm:spPr/>
      <dgm:t>
        <a:bodyPr/>
        <a:lstStyle/>
        <a:p>
          <a:endParaRPr lang="es-ES"/>
        </a:p>
      </dgm:t>
    </dgm:pt>
    <dgm:pt modelId="{3DF09FB9-FC52-4C2B-9F6B-940B67565B04}" type="sibTrans" cxnId="{76EED86D-1D30-4BB0-9DAB-EB9A0F8C9A65}">
      <dgm:prSet/>
      <dgm:spPr/>
      <dgm:t>
        <a:bodyPr/>
        <a:lstStyle/>
        <a:p>
          <a:endParaRPr lang="es-ES"/>
        </a:p>
      </dgm:t>
    </dgm:pt>
    <dgm:pt modelId="{BDEB9C99-B968-47F8-A5AA-6967478F185C}">
      <dgm:prSet phldrT="[Texto]" custT="1"/>
      <dgm:spPr/>
      <dgm:t>
        <a:bodyPr/>
        <a:lstStyle/>
        <a:p>
          <a:pPr algn="ctr"/>
          <a:r>
            <a:rPr lang="es-MX" sz="2200" b="0" dirty="0" smtClean="0">
              <a:latin typeface="Fira Sans" panose="020B0503050000020004"/>
            </a:rPr>
            <a:t>Consolidación de la infraestructura que requiere el comité </a:t>
          </a:r>
          <a:endParaRPr lang="es-ES" sz="2200" b="0" dirty="0">
            <a:latin typeface="Fira Sans" panose="020B0503050000020004"/>
          </a:endParaRPr>
        </a:p>
      </dgm:t>
    </dgm:pt>
    <dgm:pt modelId="{7B4A57AE-4ABD-4805-9C26-A8E846DCA453}" type="parTrans" cxnId="{4AB886DB-EF6A-4482-B3F5-B74BF433E320}">
      <dgm:prSet/>
      <dgm:spPr/>
      <dgm:t>
        <a:bodyPr/>
        <a:lstStyle/>
        <a:p>
          <a:endParaRPr lang="es-ES"/>
        </a:p>
      </dgm:t>
    </dgm:pt>
    <dgm:pt modelId="{19CFF31B-3FD5-44E3-974C-F467D421C44A}" type="sibTrans" cxnId="{4AB886DB-EF6A-4482-B3F5-B74BF433E320}">
      <dgm:prSet/>
      <dgm:spPr/>
      <dgm:t>
        <a:bodyPr/>
        <a:lstStyle/>
        <a:p>
          <a:endParaRPr lang="es-ES"/>
        </a:p>
      </dgm:t>
    </dgm:pt>
    <dgm:pt modelId="{EF7271D1-A346-48F9-8A8D-D72E43FDCE84}">
      <dgm:prSet phldrT="[Texto]" custT="1"/>
      <dgm:spPr/>
      <dgm:t>
        <a:bodyPr/>
        <a:lstStyle/>
        <a:p>
          <a:r>
            <a:rPr lang="es-ES" sz="2400" b="1" dirty="0" smtClean="0">
              <a:latin typeface="Fira Sans" panose="020B0503050000020004"/>
            </a:rPr>
            <a:t>Grupos de trabajo</a:t>
          </a:r>
          <a:endParaRPr lang="es-ES" sz="2400" b="1" dirty="0">
            <a:latin typeface="Fira Sans" panose="020B0503050000020004"/>
          </a:endParaRPr>
        </a:p>
      </dgm:t>
    </dgm:pt>
    <dgm:pt modelId="{F81AA12D-1587-4F4E-B3A6-C0D1B3E24ACF}" type="parTrans" cxnId="{5CB78611-47BF-442D-9F90-A21DFBF39709}">
      <dgm:prSet/>
      <dgm:spPr/>
      <dgm:t>
        <a:bodyPr/>
        <a:lstStyle/>
        <a:p>
          <a:endParaRPr lang="es-ES"/>
        </a:p>
      </dgm:t>
    </dgm:pt>
    <dgm:pt modelId="{60807DA4-789A-4A13-A52C-6384C883C40F}" type="sibTrans" cxnId="{5CB78611-47BF-442D-9F90-A21DFBF39709}">
      <dgm:prSet/>
      <dgm:spPr/>
      <dgm:t>
        <a:bodyPr/>
        <a:lstStyle/>
        <a:p>
          <a:endParaRPr lang="es-ES"/>
        </a:p>
      </dgm:t>
    </dgm:pt>
    <dgm:pt modelId="{800884D8-B0C8-44FC-AC69-721870EEFA19}">
      <dgm:prSet phldrT="[Texto]" custT="1"/>
      <dgm:spPr/>
      <dgm:t>
        <a:bodyPr/>
        <a:lstStyle/>
        <a:p>
          <a:pPr algn="ctr"/>
          <a:r>
            <a:rPr lang="es-ES" sz="2200" dirty="0" smtClean="0">
              <a:latin typeface="Fira Sans" panose="020B0503050000020004"/>
            </a:rPr>
            <a:t>Desarrollo de proyectos en temas </a:t>
          </a:r>
          <a:r>
            <a:rPr lang="es-ES" sz="2200" dirty="0" smtClean="0">
              <a:latin typeface="Fira Sans" panose="020B0503050000020004"/>
            </a:rPr>
            <a:t>emergentes.</a:t>
          </a:r>
          <a:endParaRPr lang="es-ES" sz="2200" b="1" dirty="0">
            <a:latin typeface="Fira Sans" panose="020B0503050000020004"/>
          </a:endParaRPr>
        </a:p>
      </dgm:t>
    </dgm:pt>
    <dgm:pt modelId="{18D69227-A03F-4D64-AC21-32292239F789}" type="parTrans" cxnId="{811FC506-2F7A-4B25-B2D6-61EF3DFB6967}">
      <dgm:prSet/>
      <dgm:spPr/>
      <dgm:t>
        <a:bodyPr/>
        <a:lstStyle/>
        <a:p>
          <a:endParaRPr lang="es-ES"/>
        </a:p>
      </dgm:t>
    </dgm:pt>
    <dgm:pt modelId="{B4D3AFFD-B9E2-4B71-ADFF-0E48DC652C3A}" type="sibTrans" cxnId="{811FC506-2F7A-4B25-B2D6-61EF3DFB6967}">
      <dgm:prSet/>
      <dgm:spPr/>
      <dgm:t>
        <a:bodyPr/>
        <a:lstStyle/>
        <a:p>
          <a:endParaRPr lang="es-ES"/>
        </a:p>
      </dgm:t>
    </dgm:pt>
    <dgm:pt modelId="{CEB58429-E0B0-4253-83C5-EC680EFC35BC}">
      <dgm:prSet phldrT="[Texto]"/>
      <dgm:spPr/>
      <dgm:t>
        <a:bodyPr/>
        <a:lstStyle/>
        <a:p>
          <a:r>
            <a:rPr lang="es-ES" b="1" dirty="0" smtClean="0">
              <a:latin typeface="Fira Sans" panose="020B0503050000020004"/>
            </a:rPr>
            <a:t>Información estadística y geográfica</a:t>
          </a:r>
          <a:endParaRPr lang="es-ES" b="1" dirty="0">
            <a:latin typeface="Fira Sans" panose="020B0503050000020004"/>
          </a:endParaRPr>
        </a:p>
      </dgm:t>
    </dgm:pt>
    <dgm:pt modelId="{8ED6799A-AEB5-4395-9775-AC80482CA14F}" type="parTrans" cxnId="{F9244314-F984-4738-A33E-A25418204B45}">
      <dgm:prSet/>
      <dgm:spPr/>
      <dgm:t>
        <a:bodyPr/>
        <a:lstStyle/>
        <a:p>
          <a:endParaRPr lang="es-ES"/>
        </a:p>
      </dgm:t>
    </dgm:pt>
    <dgm:pt modelId="{8DAD3B72-E72F-44A8-AA90-0ED6C39B87DB}" type="sibTrans" cxnId="{F9244314-F984-4738-A33E-A25418204B45}">
      <dgm:prSet/>
      <dgm:spPr/>
      <dgm:t>
        <a:bodyPr/>
        <a:lstStyle/>
        <a:p>
          <a:endParaRPr lang="es-ES"/>
        </a:p>
      </dgm:t>
    </dgm:pt>
    <dgm:pt modelId="{6B9F4299-FC34-4C62-BE05-E42B5633BB08}">
      <dgm:prSet phldrT="[Texto]" custT="1"/>
      <dgm:spPr/>
      <dgm:t>
        <a:bodyPr/>
        <a:lstStyle/>
        <a:p>
          <a:pPr algn="ctr"/>
          <a:r>
            <a:rPr lang="es-ES" sz="2200" dirty="0" smtClean="0">
              <a:latin typeface="Fira Sans" panose="020B0503050000020004"/>
            </a:rPr>
            <a:t>Aprovechamiento del amplio acervo disponible</a:t>
          </a:r>
          <a:endParaRPr lang="es-ES" sz="2200" dirty="0">
            <a:latin typeface="Fira Sans" panose="020B0503050000020004"/>
          </a:endParaRPr>
        </a:p>
      </dgm:t>
    </dgm:pt>
    <dgm:pt modelId="{61EB9F58-413D-40BC-BC58-EE6EDEA40AB1}" type="parTrans" cxnId="{61E28DA2-2327-4A41-AFDA-BE94AFA122F6}">
      <dgm:prSet/>
      <dgm:spPr/>
      <dgm:t>
        <a:bodyPr/>
        <a:lstStyle/>
        <a:p>
          <a:endParaRPr lang="es-ES"/>
        </a:p>
      </dgm:t>
    </dgm:pt>
    <dgm:pt modelId="{AB2055BB-0AF5-4A91-ACFA-402344945F36}" type="sibTrans" cxnId="{61E28DA2-2327-4A41-AFDA-BE94AFA122F6}">
      <dgm:prSet/>
      <dgm:spPr/>
      <dgm:t>
        <a:bodyPr/>
        <a:lstStyle/>
        <a:p>
          <a:endParaRPr lang="es-ES"/>
        </a:p>
      </dgm:t>
    </dgm:pt>
    <dgm:pt modelId="{A4289507-7B0F-4BDF-B3DC-C12D4F114434}" type="pres">
      <dgm:prSet presAssocID="{B724BD94-A195-4A41-8327-06235ADE2AC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2258316-2CFD-4425-8623-9EE094367FF5}" type="pres">
      <dgm:prSet presAssocID="{FD34A567-FFAC-4951-B6ED-EA16737CD992}" presName="composite" presStyleCnt="0"/>
      <dgm:spPr/>
    </dgm:pt>
    <dgm:pt modelId="{F4D0B717-C498-446A-9E1A-F604EBEC5CDA}" type="pres">
      <dgm:prSet presAssocID="{FD34A567-FFAC-4951-B6ED-EA16737CD992}" presName="bentUpArrow1" presStyleLbl="alignImgPlace1" presStyleIdx="0" presStyleCnt="2"/>
      <dgm:spPr/>
    </dgm:pt>
    <dgm:pt modelId="{F05CF0A0-8BB6-4903-899A-3FF50071E3DA}" type="pres">
      <dgm:prSet presAssocID="{FD34A567-FFAC-4951-B6ED-EA16737CD992}" presName="ParentText" presStyleLbl="node1" presStyleIdx="0" presStyleCnt="3" custScaleX="93074" custScaleY="992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47B079-DB4F-4B80-B57D-C22711D28DBF}" type="pres">
      <dgm:prSet presAssocID="{FD34A567-FFAC-4951-B6ED-EA16737CD992}" presName="ChildText" presStyleLbl="revTx" presStyleIdx="0" presStyleCnt="3" custScaleX="227928" custLinFactNeighborX="72563" custLinFactNeighborY="12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392633-2F54-4A75-9E7D-0C183855E5F1}" type="pres">
      <dgm:prSet presAssocID="{3DF09FB9-FC52-4C2B-9F6B-940B67565B04}" presName="sibTrans" presStyleCnt="0"/>
      <dgm:spPr/>
    </dgm:pt>
    <dgm:pt modelId="{DEDFD582-A43B-4E3B-B963-ECEB86110B5A}" type="pres">
      <dgm:prSet presAssocID="{EF7271D1-A346-48F9-8A8D-D72E43FDCE84}" presName="composite" presStyleCnt="0"/>
      <dgm:spPr/>
    </dgm:pt>
    <dgm:pt modelId="{D6B44C13-9012-452D-9412-D72560FEF850}" type="pres">
      <dgm:prSet presAssocID="{EF7271D1-A346-48F9-8A8D-D72E43FDCE84}" presName="bentUpArrow1" presStyleLbl="alignImgPlace1" presStyleIdx="1" presStyleCnt="2"/>
      <dgm:spPr/>
    </dgm:pt>
    <dgm:pt modelId="{7BF1E16C-2579-4DEC-B3CE-88C134B5F5A3}" type="pres">
      <dgm:prSet presAssocID="{EF7271D1-A346-48F9-8A8D-D72E43FDCE84}" presName="ParentText" presStyleLbl="node1" presStyleIdx="1" presStyleCnt="3" custLinFactNeighborX="-34945" custLinFactNeighborY="14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477DF1-4C95-4FC0-BA40-0955F349A58F}" type="pres">
      <dgm:prSet presAssocID="{EF7271D1-A346-48F9-8A8D-D72E43FDCE84}" presName="ChildText" presStyleLbl="revTx" presStyleIdx="1" presStyleCnt="3" custScaleX="335786" custScaleY="112643" custLinFactNeighborX="53383" custLinFactNeighborY="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1DF23D-58E5-42CF-AB90-E61131E5D674}" type="pres">
      <dgm:prSet presAssocID="{60807DA4-789A-4A13-A52C-6384C883C40F}" presName="sibTrans" presStyleCnt="0"/>
      <dgm:spPr/>
    </dgm:pt>
    <dgm:pt modelId="{8464C5B3-C6B7-45CF-BC2A-DC855346478C}" type="pres">
      <dgm:prSet presAssocID="{CEB58429-E0B0-4253-83C5-EC680EFC35BC}" presName="composite" presStyleCnt="0"/>
      <dgm:spPr/>
    </dgm:pt>
    <dgm:pt modelId="{6851F580-6B86-4CCE-8D90-AABC33C5A3CD}" type="pres">
      <dgm:prSet presAssocID="{CEB58429-E0B0-4253-83C5-EC680EFC35BC}" presName="ParentText" presStyleLbl="node1" presStyleIdx="2" presStyleCnt="3" custLinFactNeighborX="-40831" custLinFactNeighborY="22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2920E9-4D9E-437C-9793-17DEE311A0A8}" type="pres">
      <dgm:prSet presAssocID="{CEB58429-E0B0-4253-83C5-EC680EFC35BC}" presName="FinalChildText" presStyleLbl="revTx" presStyleIdx="2" presStyleCnt="3" custScaleX="201033" custLinFactNeighborX="4151" custLinFactNeighborY="-5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CB78611-47BF-442D-9F90-A21DFBF39709}" srcId="{B724BD94-A195-4A41-8327-06235ADE2AC9}" destId="{EF7271D1-A346-48F9-8A8D-D72E43FDCE84}" srcOrd="1" destOrd="0" parTransId="{F81AA12D-1587-4F4E-B3A6-C0D1B3E24ACF}" sibTransId="{60807DA4-789A-4A13-A52C-6384C883C40F}"/>
    <dgm:cxn modelId="{006C61C5-F2DF-4BE9-B4FC-3BB88DBC8494}" type="presOf" srcId="{FD34A567-FFAC-4951-B6ED-EA16737CD992}" destId="{F05CF0A0-8BB6-4903-899A-3FF50071E3DA}" srcOrd="0" destOrd="0" presId="urn:microsoft.com/office/officeart/2005/8/layout/StepDownProcess"/>
    <dgm:cxn modelId="{61E28DA2-2327-4A41-AFDA-BE94AFA122F6}" srcId="{CEB58429-E0B0-4253-83C5-EC680EFC35BC}" destId="{6B9F4299-FC34-4C62-BE05-E42B5633BB08}" srcOrd="0" destOrd="0" parTransId="{61EB9F58-413D-40BC-BC58-EE6EDEA40AB1}" sibTransId="{AB2055BB-0AF5-4A91-ACFA-402344945F36}"/>
    <dgm:cxn modelId="{3C1D31A9-1F00-43AC-B70E-8E659FC85945}" type="presOf" srcId="{B724BD94-A195-4A41-8327-06235ADE2AC9}" destId="{A4289507-7B0F-4BDF-B3DC-C12D4F114434}" srcOrd="0" destOrd="0" presId="urn:microsoft.com/office/officeart/2005/8/layout/StepDownProcess"/>
    <dgm:cxn modelId="{4AB886DB-EF6A-4482-B3F5-B74BF433E320}" srcId="{FD34A567-FFAC-4951-B6ED-EA16737CD992}" destId="{BDEB9C99-B968-47F8-A5AA-6967478F185C}" srcOrd="0" destOrd="0" parTransId="{7B4A57AE-4ABD-4805-9C26-A8E846DCA453}" sibTransId="{19CFF31B-3FD5-44E3-974C-F467D421C44A}"/>
    <dgm:cxn modelId="{824F1CE6-5913-4234-A39E-F3A4EBC398DB}" type="presOf" srcId="{800884D8-B0C8-44FC-AC69-721870EEFA19}" destId="{BA477DF1-4C95-4FC0-BA40-0955F349A58F}" srcOrd="0" destOrd="0" presId="urn:microsoft.com/office/officeart/2005/8/layout/StepDownProcess"/>
    <dgm:cxn modelId="{01C1C1C0-5A68-4626-A6FA-D780075D1A29}" type="presOf" srcId="{6B9F4299-FC34-4C62-BE05-E42B5633BB08}" destId="{0E2920E9-4D9E-437C-9793-17DEE311A0A8}" srcOrd="0" destOrd="0" presId="urn:microsoft.com/office/officeart/2005/8/layout/StepDownProcess"/>
    <dgm:cxn modelId="{F9244314-F984-4738-A33E-A25418204B45}" srcId="{B724BD94-A195-4A41-8327-06235ADE2AC9}" destId="{CEB58429-E0B0-4253-83C5-EC680EFC35BC}" srcOrd="2" destOrd="0" parTransId="{8ED6799A-AEB5-4395-9775-AC80482CA14F}" sibTransId="{8DAD3B72-E72F-44A8-AA90-0ED6C39B87DB}"/>
    <dgm:cxn modelId="{18A854DF-F06D-4DD8-9D5A-EA3D72DE258A}" type="presOf" srcId="{BDEB9C99-B968-47F8-A5AA-6967478F185C}" destId="{C647B079-DB4F-4B80-B57D-C22711D28DBF}" srcOrd="0" destOrd="0" presId="urn:microsoft.com/office/officeart/2005/8/layout/StepDownProcess"/>
    <dgm:cxn modelId="{82B70078-7CF7-4125-B1F2-6FE7EF27B52E}" type="presOf" srcId="{CEB58429-E0B0-4253-83C5-EC680EFC35BC}" destId="{6851F580-6B86-4CCE-8D90-AABC33C5A3CD}" srcOrd="0" destOrd="0" presId="urn:microsoft.com/office/officeart/2005/8/layout/StepDownProcess"/>
    <dgm:cxn modelId="{76EED86D-1D30-4BB0-9DAB-EB9A0F8C9A65}" srcId="{B724BD94-A195-4A41-8327-06235ADE2AC9}" destId="{FD34A567-FFAC-4951-B6ED-EA16737CD992}" srcOrd="0" destOrd="0" parTransId="{C5E5F119-F643-4010-A877-B5FB964337F9}" sibTransId="{3DF09FB9-FC52-4C2B-9F6B-940B67565B04}"/>
    <dgm:cxn modelId="{811FC506-2F7A-4B25-B2D6-61EF3DFB6967}" srcId="{EF7271D1-A346-48F9-8A8D-D72E43FDCE84}" destId="{800884D8-B0C8-44FC-AC69-721870EEFA19}" srcOrd="0" destOrd="0" parTransId="{18D69227-A03F-4D64-AC21-32292239F789}" sibTransId="{B4D3AFFD-B9E2-4B71-ADFF-0E48DC652C3A}"/>
    <dgm:cxn modelId="{ED73E6AB-7F8A-4785-9C5B-0B3E806B9FCE}" type="presOf" srcId="{EF7271D1-A346-48F9-8A8D-D72E43FDCE84}" destId="{7BF1E16C-2579-4DEC-B3CE-88C134B5F5A3}" srcOrd="0" destOrd="0" presId="urn:microsoft.com/office/officeart/2005/8/layout/StepDownProcess"/>
    <dgm:cxn modelId="{4384BF1B-461D-46D8-9F73-64B557B8457B}" type="presParOf" srcId="{A4289507-7B0F-4BDF-B3DC-C12D4F114434}" destId="{B2258316-2CFD-4425-8623-9EE094367FF5}" srcOrd="0" destOrd="0" presId="urn:microsoft.com/office/officeart/2005/8/layout/StepDownProcess"/>
    <dgm:cxn modelId="{FB5F753A-05C0-41AA-86F7-C6EC7BD7D12F}" type="presParOf" srcId="{B2258316-2CFD-4425-8623-9EE094367FF5}" destId="{F4D0B717-C498-446A-9E1A-F604EBEC5CDA}" srcOrd="0" destOrd="0" presId="urn:microsoft.com/office/officeart/2005/8/layout/StepDownProcess"/>
    <dgm:cxn modelId="{13A7EC7E-7536-4320-82E1-3A9154BF92CF}" type="presParOf" srcId="{B2258316-2CFD-4425-8623-9EE094367FF5}" destId="{F05CF0A0-8BB6-4903-899A-3FF50071E3DA}" srcOrd="1" destOrd="0" presId="urn:microsoft.com/office/officeart/2005/8/layout/StepDownProcess"/>
    <dgm:cxn modelId="{817E0E73-F901-4316-9455-1AC0C6326EF5}" type="presParOf" srcId="{B2258316-2CFD-4425-8623-9EE094367FF5}" destId="{C647B079-DB4F-4B80-B57D-C22711D28DBF}" srcOrd="2" destOrd="0" presId="urn:microsoft.com/office/officeart/2005/8/layout/StepDownProcess"/>
    <dgm:cxn modelId="{2C41B21A-C572-41F8-BC31-964D38F1566B}" type="presParOf" srcId="{A4289507-7B0F-4BDF-B3DC-C12D4F114434}" destId="{21392633-2F54-4A75-9E7D-0C183855E5F1}" srcOrd="1" destOrd="0" presId="urn:microsoft.com/office/officeart/2005/8/layout/StepDownProcess"/>
    <dgm:cxn modelId="{FDC3774A-F86D-4B2E-96E1-9DA1277E8471}" type="presParOf" srcId="{A4289507-7B0F-4BDF-B3DC-C12D4F114434}" destId="{DEDFD582-A43B-4E3B-B963-ECEB86110B5A}" srcOrd="2" destOrd="0" presId="urn:microsoft.com/office/officeart/2005/8/layout/StepDownProcess"/>
    <dgm:cxn modelId="{62526C21-2B14-461B-94CC-D5685605B09F}" type="presParOf" srcId="{DEDFD582-A43B-4E3B-B963-ECEB86110B5A}" destId="{D6B44C13-9012-452D-9412-D72560FEF850}" srcOrd="0" destOrd="0" presId="urn:microsoft.com/office/officeart/2005/8/layout/StepDownProcess"/>
    <dgm:cxn modelId="{44AC3A86-F7B5-4BA3-9379-E45B826A0F4F}" type="presParOf" srcId="{DEDFD582-A43B-4E3B-B963-ECEB86110B5A}" destId="{7BF1E16C-2579-4DEC-B3CE-88C134B5F5A3}" srcOrd="1" destOrd="0" presId="urn:microsoft.com/office/officeart/2005/8/layout/StepDownProcess"/>
    <dgm:cxn modelId="{8CFA13B8-C74E-4F8C-A67C-229C9C7828EE}" type="presParOf" srcId="{DEDFD582-A43B-4E3B-B963-ECEB86110B5A}" destId="{BA477DF1-4C95-4FC0-BA40-0955F349A58F}" srcOrd="2" destOrd="0" presId="urn:microsoft.com/office/officeart/2005/8/layout/StepDownProcess"/>
    <dgm:cxn modelId="{AB2C1922-8D4D-4EC1-8097-26CC0810B081}" type="presParOf" srcId="{A4289507-7B0F-4BDF-B3DC-C12D4F114434}" destId="{1D1DF23D-58E5-42CF-AB90-E61131E5D674}" srcOrd="3" destOrd="0" presId="urn:microsoft.com/office/officeart/2005/8/layout/StepDownProcess"/>
    <dgm:cxn modelId="{0F5B6A0C-6039-44BD-845A-048A8AEB7CCD}" type="presParOf" srcId="{A4289507-7B0F-4BDF-B3DC-C12D4F114434}" destId="{8464C5B3-C6B7-45CF-BC2A-DC855346478C}" srcOrd="4" destOrd="0" presId="urn:microsoft.com/office/officeart/2005/8/layout/StepDownProcess"/>
    <dgm:cxn modelId="{528E981D-E3E3-4F35-81A7-1CD5A2B7FDCF}" type="presParOf" srcId="{8464C5B3-C6B7-45CF-BC2A-DC855346478C}" destId="{6851F580-6B86-4CCE-8D90-AABC33C5A3CD}" srcOrd="0" destOrd="0" presId="urn:microsoft.com/office/officeart/2005/8/layout/StepDownProcess"/>
    <dgm:cxn modelId="{F8C5547A-987F-49E5-8F23-A2E659B4F112}" type="presParOf" srcId="{8464C5B3-C6B7-45CF-BC2A-DC855346478C}" destId="{0E2920E9-4D9E-437C-9793-17DEE311A0A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60B76-7593-49E3-A122-D2A78A31C689}">
      <dsp:nvSpPr>
        <dsp:cNvPr id="0" name=""/>
        <dsp:cNvSpPr/>
      </dsp:nvSpPr>
      <dsp:spPr>
        <a:xfrm>
          <a:off x="636800" y="436"/>
          <a:ext cx="4633967" cy="42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636800" y="436"/>
        <a:ext cx="4633967" cy="421269"/>
      </dsp:txXfrm>
    </dsp:sp>
    <dsp:sp modelId="{C8BCA9B8-76FD-42A5-93CD-555FDDD15676}">
      <dsp:nvSpPr>
        <dsp:cNvPr id="0" name=""/>
        <dsp:cNvSpPr/>
      </dsp:nvSpPr>
      <dsp:spPr>
        <a:xfrm>
          <a:off x="636800" y="463707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05AA3-2991-4C90-88FD-A17DFCF6F217}">
      <dsp:nvSpPr>
        <dsp:cNvPr id="0" name=""/>
        <dsp:cNvSpPr/>
      </dsp:nvSpPr>
      <dsp:spPr>
        <a:xfrm>
          <a:off x="1288130" y="463707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E4EF5-0EBF-43A9-A378-97DD3820B7CC}">
      <dsp:nvSpPr>
        <dsp:cNvPr id="0" name=""/>
        <dsp:cNvSpPr/>
      </dsp:nvSpPr>
      <dsp:spPr>
        <a:xfrm>
          <a:off x="1939974" y="463707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8AB10-7054-41D6-9188-D56B3A123B33}">
      <dsp:nvSpPr>
        <dsp:cNvPr id="0" name=""/>
        <dsp:cNvSpPr/>
      </dsp:nvSpPr>
      <dsp:spPr>
        <a:xfrm>
          <a:off x="2591304" y="463707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E804A-F4E8-422C-8699-86B9DA9B0EDB}">
      <dsp:nvSpPr>
        <dsp:cNvPr id="0" name=""/>
        <dsp:cNvSpPr/>
      </dsp:nvSpPr>
      <dsp:spPr>
        <a:xfrm>
          <a:off x="3243149" y="463707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B290-4352-4C8B-A723-412304879484}">
      <dsp:nvSpPr>
        <dsp:cNvPr id="0" name=""/>
        <dsp:cNvSpPr/>
      </dsp:nvSpPr>
      <dsp:spPr>
        <a:xfrm>
          <a:off x="3894479" y="463707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ACE42-EB94-422B-BA31-C0007036A101}">
      <dsp:nvSpPr>
        <dsp:cNvPr id="0" name=""/>
        <dsp:cNvSpPr/>
      </dsp:nvSpPr>
      <dsp:spPr>
        <a:xfrm>
          <a:off x="4546324" y="463707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14CCD-B2FE-484B-806F-0CF8B0C5C43B}">
      <dsp:nvSpPr>
        <dsp:cNvPr id="0" name=""/>
        <dsp:cNvSpPr/>
      </dsp:nvSpPr>
      <dsp:spPr>
        <a:xfrm>
          <a:off x="636800" y="421706"/>
          <a:ext cx="4694209" cy="9421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Fira Sans" panose="020B0503050000020004"/>
              <a:ea typeface="+mn-ea"/>
              <a:cs typeface="+mn-cs"/>
            </a:rPr>
            <a:t>Encuesta Nacional de Ingresos y Gastos de los Hogares (ENIGH 2018). </a:t>
          </a:r>
          <a:r>
            <a:rPr lang="es-ES" sz="1400" kern="1200" dirty="0" smtClean="0">
              <a:latin typeface="Fira Sans" panose="020B0503050000020004"/>
            </a:rPr>
            <a:t>31 de julio</a:t>
          </a:r>
          <a:endParaRPr lang="es-ES" sz="1400" kern="1200" dirty="0">
            <a:latin typeface="Fira Sans" panose="020B0503050000020004"/>
          </a:endParaRPr>
        </a:p>
      </dsp:txBody>
      <dsp:txXfrm>
        <a:off x="636800" y="421706"/>
        <a:ext cx="4694209" cy="942143"/>
      </dsp:txXfrm>
    </dsp:sp>
    <dsp:sp modelId="{580E9967-1994-4E36-9F72-AE349D8DF73E}">
      <dsp:nvSpPr>
        <dsp:cNvPr id="0" name=""/>
        <dsp:cNvSpPr/>
      </dsp:nvSpPr>
      <dsp:spPr>
        <a:xfrm>
          <a:off x="636800" y="1432404"/>
          <a:ext cx="4633967" cy="42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636800" y="1432404"/>
        <a:ext cx="4633967" cy="421269"/>
      </dsp:txXfrm>
    </dsp:sp>
    <dsp:sp modelId="{E23B57B5-2BFE-4650-8655-8859E2963E36}">
      <dsp:nvSpPr>
        <dsp:cNvPr id="0" name=""/>
        <dsp:cNvSpPr/>
      </dsp:nvSpPr>
      <dsp:spPr>
        <a:xfrm>
          <a:off x="636800" y="1871674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F7EA7-3A2D-4DCE-BA56-BF2FB77216DB}">
      <dsp:nvSpPr>
        <dsp:cNvPr id="0" name=""/>
        <dsp:cNvSpPr/>
      </dsp:nvSpPr>
      <dsp:spPr>
        <a:xfrm>
          <a:off x="1288130" y="1871674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03CCF-9A4B-4A6F-BA16-914E2CEED44D}">
      <dsp:nvSpPr>
        <dsp:cNvPr id="0" name=""/>
        <dsp:cNvSpPr/>
      </dsp:nvSpPr>
      <dsp:spPr>
        <a:xfrm>
          <a:off x="1939974" y="1871674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78A74-CD58-46A1-8AD1-30C8F914315F}">
      <dsp:nvSpPr>
        <dsp:cNvPr id="0" name=""/>
        <dsp:cNvSpPr/>
      </dsp:nvSpPr>
      <dsp:spPr>
        <a:xfrm>
          <a:off x="2591304" y="1871674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606E9-27A8-4EFA-9DB8-35652908616D}">
      <dsp:nvSpPr>
        <dsp:cNvPr id="0" name=""/>
        <dsp:cNvSpPr/>
      </dsp:nvSpPr>
      <dsp:spPr>
        <a:xfrm>
          <a:off x="3243149" y="1871674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70A9F-B384-46C5-80E2-5817F83D72E1}">
      <dsp:nvSpPr>
        <dsp:cNvPr id="0" name=""/>
        <dsp:cNvSpPr/>
      </dsp:nvSpPr>
      <dsp:spPr>
        <a:xfrm>
          <a:off x="3894479" y="1871674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39D4C-97F7-4863-B464-064FEB4874E8}">
      <dsp:nvSpPr>
        <dsp:cNvPr id="0" name=""/>
        <dsp:cNvSpPr/>
      </dsp:nvSpPr>
      <dsp:spPr>
        <a:xfrm>
          <a:off x="4546324" y="1871674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0B034-DAFD-4DFA-BF95-E692DE543DD3}">
      <dsp:nvSpPr>
        <dsp:cNvPr id="0" name=""/>
        <dsp:cNvSpPr/>
      </dsp:nvSpPr>
      <dsp:spPr>
        <a:xfrm>
          <a:off x="636800" y="1853674"/>
          <a:ext cx="4694209" cy="8941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Fira Sans" panose="020B0503050000020004"/>
              <a:ea typeface="+mn-ea"/>
              <a:cs typeface="+mn-cs"/>
            </a:rPr>
            <a:t>Encuesta Nacional de Victimización y Percepción sobre Seguridad Publica (ENVIPE 2019)</a:t>
          </a:r>
          <a:r>
            <a:rPr lang="es-ES" sz="1800" kern="1200" dirty="0" smtClean="0">
              <a:solidFill>
                <a:schemeClr val="tx1"/>
              </a:solidFill>
              <a:latin typeface="Fira Sans" panose="020B0503050000020004"/>
              <a:ea typeface="+mn-ea"/>
              <a:cs typeface="+mn-cs"/>
            </a:rPr>
            <a:t>.</a:t>
          </a:r>
          <a:r>
            <a:rPr lang="es-ES" sz="1600" kern="1200" dirty="0" smtClean="0"/>
            <a:t> </a:t>
          </a:r>
          <a:r>
            <a:rPr lang="es-ES" sz="1400" kern="1200" dirty="0" smtClean="0">
              <a:latin typeface="Fira Sans" panose="020B0503050000020004"/>
            </a:rPr>
            <a:t>24 de septiembre</a:t>
          </a:r>
          <a:endParaRPr lang="es-ES" sz="1400" kern="1200" dirty="0">
            <a:latin typeface="Fira Sans" panose="020B0503050000020004"/>
          </a:endParaRPr>
        </a:p>
      </dsp:txBody>
      <dsp:txXfrm>
        <a:off x="636800" y="1853674"/>
        <a:ext cx="4694209" cy="894142"/>
      </dsp:txXfrm>
    </dsp:sp>
    <dsp:sp modelId="{20D9A414-1614-44ED-B322-B883B4D27570}">
      <dsp:nvSpPr>
        <dsp:cNvPr id="0" name=""/>
        <dsp:cNvSpPr/>
      </dsp:nvSpPr>
      <dsp:spPr>
        <a:xfrm>
          <a:off x="636800" y="2816371"/>
          <a:ext cx="4633967" cy="42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636800" y="2816371"/>
        <a:ext cx="4633967" cy="421269"/>
      </dsp:txXfrm>
    </dsp:sp>
    <dsp:sp modelId="{C297EE7B-96B5-4545-902E-0644431DA22A}">
      <dsp:nvSpPr>
        <dsp:cNvPr id="0" name=""/>
        <dsp:cNvSpPr/>
      </dsp:nvSpPr>
      <dsp:spPr>
        <a:xfrm>
          <a:off x="646024" y="3278804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6845C-AD06-411D-B742-2689AE7F1458}">
      <dsp:nvSpPr>
        <dsp:cNvPr id="0" name=""/>
        <dsp:cNvSpPr/>
      </dsp:nvSpPr>
      <dsp:spPr>
        <a:xfrm>
          <a:off x="1297354" y="3278804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100E4-E97E-478D-AD1F-6CEB040A9091}">
      <dsp:nvSpPr>
        <dsp:cNvPr id="0" name=""/>
        <dsp:cNvSpPr/>
      </dsp:nvSpPr>
      <dsp:spPr>
        <a:xfrm>
          <a:off x="1949198" y="3278804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5CACC-4BBD-4813-8E56-2C91A88F3E5F}">
      <dsp:nvSpPr>
        <dsp:cNvPr id="0" name=""/>
        <dsp:cNvSpPr/>
      </dsp:nvSpPr>
      <dsp:spPr>
        <a:xfrm>
          <a:off x="2600528" y="3278804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F9C3E-45DA-48AB-A65B-61E2D0517098}">
      <dsp:nvSpPr>
        <dsp:cNvPr id="0" name=""/>
        <dsp:cNvSpPr/>
      </dsp:nvSpPr>
      <dsp:spPr>
        <a:xfrm>
          <a:off x="3252373" y="3278804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C6830-5D61-4A43-9069-8D1C47A0278D}">
      <dsp:nvSpPr>
        <dsp:cNvPr id="0" name=""/>
        <dsp:cNvSpPr/>
      </dsp:nvSpPr>
      <dsp:spPr>
        <a:xfrm>
          <a:off x="3903703" y="3278804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AD1F4-BDA6-4B1A-9057-34734D37217E}">
      <dsp:nvSpPr>
        <dsp:cNvPr id="0" name=""/>
        <dsp:cNvSpPr/>
      </dsp:nvSpPr>
      <dsp:spPr>
        <a:xfrm>
          <a:off x="4555548" y="3278804"/>
          <a:ext cx="1084348" cy="85814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2337A-A23F-4E28-8F02-C0C055297619}">
      <dsp:nvSpPr>
        <dsp:cNvPr id="0" name=""/>
        <dsp:cNvSpPr/>
      </dsp:nvSpPr>
      <dsp:spPr>
        <a:xfrm>
          <a:off x="636800" y="3237641"/>
          <a:ext cx="4712657" cy="940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Fira Sans" panose="020B0503050000020004"/>
              <a:ea typeface="+mn-ea"/>
              <a:cs typeface="+mn-cs"/>
            </a:rPr>
            <a:t>Censo Nacional de Gobierno, Seguridad Pública y Sistema Penitenciario Estatales 2019. </a:t>
          </a:r>
          <a:r>
            <a:rPr lang="es-ES" sz="1400" kern="1200" dirty="0" smtClean="0"/>
            <a:t>25 de Octubre</a:t>
          </a:r>
          <a:endParaRPr lang="es-ES" sz="1400" kern="1200" dirty="0"/>
        </a:p>
      </dsp:txBody>
      <dsp:txXfrm>
        <a:off x="636800" y="3237641"/>
        <a:ext cx="4712657" cy="940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0B717-C498-446A-9E1A-F604EBEC5CDA}">
      <dsp:nvSpPr>
        <dsp:cNvPr id="0" name=""/>
        <dsp:cNvSpPr/>
      </dsp:nvSpPr>
      <dsp:spPr>
        <a:xfrm rot="5400000">
          <a:off x="521519" y="1219485"/>
          <a:ext cx="1083718" cy="12337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5CF0A0-8BB6-4903-899A-3FF50071E3DA}">
      <dsp:nvSpPr>
        <dsp:cNvPr id="0" name=""/>
        <dsp:cNvSpPr/>
      </dsp:nvSpPr>
      <dsp:spPr>
        <a:xfrm>
          <a:off x="297577" y="23249"/>
          <a:ext cx="1697990" cy="12668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Fira Sans" panose="020B0503050000020004"/>
            </a:rPr>
            <a:t>Normatividad, REN, RENIG</a:t>
          </a:r>
          <a:endParaRPr lang="es-ES" sz="1800" b="1" kern="1200" dirty="0">
            <a:latin typeface="Fira Sans" panose="020B0503050000020004"/>
          </a:endParaRPr>
        </a:p>
      </dsp:txBody>
      <dsp:txXfrm>
        <a:off x="359428" y="85100"/>
        <a:ext cx="1574288" cy="1143102"/>
      </dsp:txXfrm>
    </dsp:sp>
    <dsp:sp modelId="{C647B079-DB4F-4B80-B57D-C22711D28DBF}">
      <dsp:nvSpPr>
        <dsp:cNvPr id="0" name=""/>
        <dsp:cNvSpPr/>
      </dsp:nvSpPr>
      <dsp:spPr>
        <a:xfrm>
          <a:off x="2172840" y="152397"/>
          <a:ext cx="3024272" cy="103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0" kern="1200" dirty="0" smtClean="0">
              <a:latin typeface="Fira Sans" panose="020B0503050000020004"/>
            </a:rPr>
            <a:t>Consolidación de la infraestructura que requiere el comité </a:t>
          </a:r>
          <a:endParaRPr lang="es-ES" sz="2200" b="0" kern="1200" dirty="0">
            <a:latin typeface="Fira Sans" panose="020B0503050000020004"/>
          </a:endParaRPr>
        </a:p>
      </dsp:txBody>
      <dsp:txXfrm>
        <a:off x="2172840" y="152397"/>
        <a:ext cx="3024272" cy="1032113"/>
      </dsp:txXfrm>
    </dsp:sp>
    <dsp:sp modelId="{D6B44C13-9012-452D-9412-D72560FEF850}">
      <dsp:nvSpPr>
        <dsp:cNvPr id="0" name=""/>
        <dsp:cNvSpPr/>
      </dsp:nvSpPr>
      <dsp:spPr>
        <a:xfrm rot="5400000">
          <a:off x="2474327" y="2653957"/>
          <a:ext cx="1083718" cy="12337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F1E16C-2579-4DEC-B3CE-88C134B5F5A3}">
      <dsp:nvSpPr>
        <dsp:cNvPr id="0" name=""/>
        <dsp:cNvSpPr/>
      </dsp:nvSpPr>
      <dsp:spPr>
        <a:xfrm>
          <a:off x="1549690" y="1471570"/>
          <a:ext cx="1824344" cy="127698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Fira Sans" panose="020B0503050000020004"/>
            </a:rPr>
            <a:t>Grupos de trabajo</a:t>
          </a:r>
          <a:endParaRPr lang="es-ES" sz="2400" b="1" kern="1200" dirty="0">
            <a:latin typeface="Fira Sans" panose="020B0503050000020004"/>
          </a:endParaRPr>
        </a:p>
      </dsp:txBody>
      <dsp:txXfrm>
        <a:off x="1612038" y="1533918"/>
        <a:ext cx="1699648" cy="1152285"/>
      </dsp:txXfrm>
    </dsp:sp>
    <dsp:sp modelId="{BA477DF1-4C95-4FC0-BA40-0955F349A58F}">
      <dsp:nvSpPr>
        <dsp:cNvPr id="0" name=""/>
        <dsp:cNvSpPr/>
      </dsp:nvSpPr>
      <dsp:spPr>
        <a:xfrm>
          <a:off x="3155598" y="1513130"/>
          <a:ext cx="4455391" cy="1162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Fira Sans" panose="020B0503050000020004"/>
            </a:rPr>
            <a:t>Desarrollo de proyectos en temas </a:t>
          </a:r>
          <a:r>
            <a:rPr lang="es-ES" sz="2200" kern="1200" dirty="0" smtClean="0">
              <a:latin typeface="Fira Sans" panose="020B0503050000020004"/>
            </a:rPr>
            <a:t>emergentes.</a:t>
          </a:r>
          <a:endParaRPr lang="es-ES" sz="2200" b="1" kern="1200" dirty="0">
            <a:latin typeface="Fira Sans" panose="020B0503050000020004"/>
          </a:endParaRPr>
        </a:p>
      </dsp:txBody>
      <dsp:txXfrm>
        <a:off x="3155598" y="1513130"/>
        <a:ext cx="4455391" cy="1162603"/>
      </dsp:txXfrm>
    </dsp:sp>
    <dsp:sp modelId="{6851F580-6B86-4CCE-8D90-AABC33C5A3CD}">
      <dsp:nvSpPr>
        <dsp:cNvPr id="0" name=""/>
        <dsp:cNvSpPr/>
      </dsp:nvSpPr>
      <dsp:spPr>
        <a:xfrm>
          <a:off x="3331940" y="2910355"/>
          <a:ext cx="1824344" cy="127698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Fira Sans" panose="020B0503050000020004"/>
            </a:rPr>
            <a:t>Información estadística y geográfica</a:t>
          </a:r>
          <a:endParaRPr lang="es-ES" sz="2100" b="1" kern="1200" dirty="0">
            <a:latin typeface="Fira Sans" panose="020B0503050000020004"/>
          </a:endParaRPr>
        </a:p>
      </dsp:txBody>
      <dsp:txXfrm>
        <a:off x="3394288" y="2972703"/>
        <a:ext cx="1699648" cy="1152285"/>
      </dsp:txXfrm>
    </dsp:sp>
    <dsp:sp modelId="{0E2920E9-4D9E-437C-9793-17DEE311A0A8}">
      <dsp:nvSpPr>
        <dsp:cNvPr id="0" name=""/>
        <dsp:cNvSpPr/>
      </dsp:nvSpPr>
      <dsp:spPr>
        <a:xfrm>
          <a:off x="5285980" y="2952159"/>
          <a:ext cx="2667415" cy="103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Fira Sans" panose="020B0503050000020004"/>
            </a:rPr>
            <a:t>Aprovechamiento del amplio acervo disponible</a:t>
          </a:r>
          <a:endParaRPr lang="es-ES" sz="2200" kern="1200" dirty="0">
            <a:latin typeface="Fira Sans" panose="020B0503050000020004"/>
          </a:endParaRPr>
        </a:p>
      </dsp:txBody>
      <dsp:txXfrm>
        <a:off x="5285980" y="2952159"/>
        <a:ext cx="2667415" cy="1032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16E33-8D4F-4E8B-8AB5-C37D2B1CCE3B}" type="datetimeFigureOut">
              <a:rPr lang="es-MX" smtClean="0"/>
              <a:t>06/06/2019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B3DBB-A304-44D3-890D-7A22A6162C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908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DÉCIMA SEGUNDA. </a:t>
            </a:r>
            <a:r>
              <a:rPr lang="es-MX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Secretario Técnico del Comité 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tendrá las siguientes funciones: 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 Coadyuvar en la instalación y operación del Comité, en los plazos establecidos en la Base Cuarta y en las fechas acordadas para celebrar las sesiones; 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II. Asistir a las sesiones del Comité con derecho a voz y voto; 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III. Informar sobre la situación que prevalece en cada uno de los acuerdos del Comité o del Grupo de Trabajo; 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IV. Integrar y dar lectura de los acuerdos de la sesión; 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V. Difundir y promover la aplicación de los principios y disposiciones de carácter general establecidos en el Sistema; 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VI. Difundir y promover el uso de la información en la definición de políticas públicas; 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VII. Promover la actualización permanente del REN y la inscripción de la información geográfica estatal y municipal en el RNIG; 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VIII. Coordinar la participación de los Vocales en la elaboración del Programa Estatal de Estadística y Geografía y del Programa Anual de Trabajo; así como integrar los mismos, 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IX. Proporcionar, si así es requerida, la información generada por el INEGI y/o el Sistema para coadyuvar al cumplimiento de las actividades y proyectos que hayan quedado registrados en los Programas Estatal de Estadística y Geografía y Anual de Trabajo; 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X. Dar seguimiento a los acuerdos del Comité y atender los que correspondan a la intervención del INEGI; 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XI. Atender y dar seguimiento en el ámbito de su competencia, a los acuerdos y requerimientos de asesoría, apoyo técnico y capacitación en el marco de los trabajos del Comité; 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XII. Registrar los resultados de los requerimientos señalados en la fracción anterior; 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XIII. Apoyar el seguimiento a la ejecución de los Programas Estatal de Estadística y Geografía y Anual de Trabajo del Comité; 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XIV. Orientar el cumplimiento de los avances y resultados obtenidos de las actividades y proyectos que hayan quedado registrados en los Programas; 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XV. Mantener informados a los integrantes e invitados sobre el cumplimiento de los acuerdos, y 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XVI. Las demás que resulten necesarias para el cumplimiento de los objetivos del Comité, que apoyen el desarrollo y consolidación del Sistema y que no estén atribuidas expresamente a otros integrantes.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B3DBB-A304-44D3-890D-7A22A6162C9E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450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212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372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527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957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158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708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521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6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190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118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218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22976-A47E-429E-B517-E82418647029}" type="datetimeFigureOut">
              <a:rPr lang="es-MX" smtClean="0"/>
              <a:t>06/06/2019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0CC76-AD23-4B49-BA3D-DDD6E9F5B9E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49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1935472"/>
            <a:ext cx="4705349" cy="94133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50577" y="3009900"/>
            <a:ext cx="516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j-ea"/>
                <a:cs typeface="+mj-cs"/>
              </a:rPr>
              <a:t>Coordinación Estatal </a:t>
            </a:r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j-ea"/>
                <a:cs typeface="+mj-cs"/>
              </a:rPr>
              <a:t>San 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j-ea"/>
                <a:cs typeface="+mj-cs"/>
              </a:rPr>
              <a:t>Luis Potosí</a:t>
            </a:r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25" y="3604656"/>
            <a:ext cx="3312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3533" y="-119305"/>
            <a:ext cx="5046384" cy="994172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El INEGI en el Comité</a:t>
            </a:r>
            <a:endParaRPr lang="es-MX" sz="3600" b="1" dirty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4" name="Conector 3"/>
          <p:cNvSpPr/>
          <p:nvPr/>
        </p:nvSpPr>
        <p:spPr>
          <a:xfrm>
            <a:off x="3560509" y="1858385"/>
            <a:ext cx="1620000" cy="1620000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Fira Sans" panose="020B0503050000020004"/>
              </a:rPr>
              <a:t>Secretario técnic</a:t>
            </a:r>
            <a:r>
              <a:rPr lang="es-MX" sz="1600" b="1" dirty="0">
                <a:latin typeface="Fira Sans" panose="020B0503050000020004"/>
              </a:rPr>
              <a:t>o</a:t>
            </a:r>
          </a:p>
        </p:txBody>
      </p:sp>
      <p:cxnSp>
        <p:nvCxnSpPr>
          <p:cNvPr id="10" name="Conector recto de flecha 9"/>
          <p:cNvCxnSpPr>
            <a:stCxn id="4" idx="6"/>
          </p:cNvCxnSpPr>
          <p:nvPr/>
        </p:nvCxnSpPr>
        <p:spPr>
          <a:xfrm>
            <a:off x="5180509" y="2668385"/>
            <a:ext cx="1044000" cy="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096723" y="762336"/>
            <a:ext cx="2524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Fira Sans" panose="020B0503050000020004"/>
              </a:rPr>
              <a:t>Información de</a:t>
            </a:r>
          </a:p>
          <a:p>
            <a:pPr algn="ctr"/>
            <a:r>
              <a:rPr lang="es-MX" sz="2000" b="1" dirty="0" smtClean="0">
                <a:latin typeface="Fira Sans" panose="020B0503050000020004"/>
              </a:rPr>
              <a:t> Interés nacional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033503" y="2310110"/>
            <a:ext cx="2528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Fira Sans" panose="020B0503050000020004"/>
              </a:rPr>
              <a:t>Documentos programáticos </a:t>
            </a:r>
            <a:endParaRPr lang="es-MX" sz="2000" b="1" dirty="0">
              <a:latin typeface="Fira Sans" panose="020B0503050000020004"/>
            </a:endParaRPr>
          </a:p>
        </p:txBody>
      </p:sp>
      <p:cxnSp>
        <p:nvCxnSpPr>
          <p:cNvPr id="24" name="Conector recto de flecha 23"/>
          <p:cNvCxnSpPr>
            <a:stCxn id="4" idx="4"/>
          </p:cNvCxnSpPr>
          <p:nvPr/>
        </p:nvCxnSpPr>
        <p:spPr>
          <a:xfrm>
            <a:off x="4370509" y="3478385"/>
            <a:ext cx="0" cy="64800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2324189" y="4072792"/>
            <a:ext cx="4069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Fira Sans" panose="020B0503050000020004"/>
              </a:rPr>
              <a:t>Capacitación y asesoría</a:t>
            </a:r>
          </a:p>
          <a:p>
            <a:pPr algn="ctr"/>
            <a:r>
              <a:rPr lang="es-MX" sz="2000" b="1" dirty="0">
                <a:latin typeface="Fira Sans" panose="020B0503050000020004"/>
              </a:rPr>
              <a:t>p</a:t>
            </a:r>
            <a:r>
              <a:rPr lang="es-MX" sz="2000" b="1" dirty="0" smtClean="0">
                <a:latin typeface="Fira Sans" panose="020B0503050000020004"/>
              </a:rPr>
              <a:t>ara el desarrollo </a:t>
            </a:r>
            <a:r>
              <a:rPr lang="es-MX" sz="2000" b="1" dirty="0">
                <a:latin typeface="Fira Sans" panose="020B0503050000020004"/>
              </a:rPr>
              <a:t>de proyectos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13744" y="2309778"/>
            <a:ext cx="196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Fira Sans" panose="020B0503050000020004"/>
              </a:rPr>
              <a:t>Normatividad del SNIEG</a:t>
            </a:r>
            <a:endParaRPr lang="es-MX" sz="2000" b="1" dirty="0">
              <a:latin typeface="Fira Sans" panose="020B0503050000020004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00" y="137243"/>
            <a:ext cx="1799489" cy="360000"/>
          </a:xfrm>
          <a:prstGeom prst="rect">
            <a:avLst/>
          </a:prstGeom>
        </p:spPr>
      </p:pic>
      <p:cxnSp>
        <p:nvCxnSpPr>
          <p:cNvPr id="15" name="Conector recto de flecha 14"/>
          <p:cNvCxnSpPr>
            <a:stCxn id="4" idx="2"/>
            <a:endCxn id="32" idx="3"/>
          </p:cNvCxnSpPr>
          <p:nvPr/>
        </p:nvCxnSpPr>
        <p:spPr>
          <a:xfrm flipH="1" flipV="1">
            <a:off x="2383272" y="2663721"/>
            <a:ext cx="1177237" cy="4664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4" idx="0"/>
            <a:endCxn id="14" idx="2"/>
          </p:cNvCxnSpPr>
          <p:nvPr/>
        </p:nvCxnSpPr>
        <p:spPr>
          <a:xfrm flipH="1" flipV="1">
            <a:off x="4358786" y="1470222"/>
            <a:ext cx="11723" cy="388163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1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605" y="-110091"/>
            <a:ext cx="7877175" cy="9941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El INEGI como productor de información</a:t>
            </a:r>
            <a:b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</a:br>
            <a:r>
              <a:rPr lang="es-MX" sz="1600" b="1" dirty="0" smtClean="0">
                <a:latin typeface="Fira Sans" panose="020B0503050000020004" pitchFamily="34" charset="0"/>
                <a:ea typeface="+mn-ea"/>
                <a:cs typeface="+mn-cs"/>
              </a:rPr>
              <a:t>(Publicación de estadística básica segundo semestre 2019)</a:t>
            </a:r>
            <a:endParaRPr lang="es-MX" sz="1600" b="1" dirty="0">
              <a:latin typeface="Fira Sans" panose="020B0503050000020004" pitchFamily="34" charset="0"/>
              <a:ea typeface="+mn-ea"/>
              <a:cs typeface="+mn-cs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00" y="137243"/>
            <a:ext cx="1799489" cy="360000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5525044" y="1950656"/>
            <a:ext cx="3224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MX" dirty="0">
                <a:latin typeface="Fira Sans" panose="020B0503050000020004"/>
              </a:rPr>
              <a:t>Directorio Estadístico Nacional de Unidades Económicas. DENUE Interactivo 11/2019.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61" y="743717"/>
            <a:ext cx="2194765" cy="884986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5815330" y="3611393"/>
            <a:ext cx="2757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MX" dirty="0">
                <a:latin typeface="Fira Sans" panose="020B0503050000020004"/>
              </a:rPr>
              <a:t>Censos Económicos 2019, Resultados Oportunos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247961" y="1648527"/>
            <a:ext cx="190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latin typeface="Fira Sans" panose="020B0503050000020004" pitchFamily="34" charset="0"/>
              </a:rPr>
              <a:t>14 de noviembre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326155" y="3327063"/>
            <a:ext cx="1827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latin typeface="Fira Sans" panose="020B0503050000020004" pitchFamily="34" charset="0"/>
              </a:rPr>
              <a:t>10 de diciembre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50594950"/>
              </p:ext>
            </p:extLst>
          </p:nvPr>
        </p:nvGraphicFramePr>
        <p:xfrm>
          <a:off x="-110797" y="654627"/>
          <a:ext cx="6276697" cy="4178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13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3407" y="-8661"/>
            <a:ext cx="3903785" cy="994172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Retos y desafíos</a:t>
            </a:r>
            <a:endParaRPr lang="es-MX" sz="3600" b="1" dirty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00" y="137243"/>
            <a:ext cx="1799489" cy="36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07FC778-82EC-4F11-BFEA-FBE4A4FD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3295"/>
            <a:ext cx="2000250" cy="20002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ángulo 6"/>
          <p:cNvSpPr/>
          <p:nvPr/>
        </p:nvSpPr>
        <p:spPr>
          <a:xfrm>
            <a:off x="2305050" y="947454"/>
            <a:ext cx="5695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Blip>
                <a:blip r:embed="rId4"/>
              </a:buBlip>
              <a:tabLst>
                <a:tab pos="176213" algn="l"/>
              </a:tabLst>
              <a:defRPr/>
            </a:pPr>
            <a:r>
              <a:rPr lang="es-MX" b="1" dirty="0">
                <a:solidFill>
                  <a:srgbClr val="0174C8"/>
                </a:solidFill>
                <a:latin typeface="Fira Sans" panose="020B0503050000020004"/>
                <a:cs typeface="Arial" pitchFamily="34" charset="0"/>
              </a:rPr>
              <a:t>Generar</a:t>
            </a:r>
            <a:r>
              <a:rPr lang="es-MX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 </a:t>
            </a:r>
            <a:r>
              <a:rPr lang="es-MX" b="1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información estadística</a:t>
            </a:r>
            <a:r>
              <a:rPr lang="es-MX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 que sirva de insumo </a:t>
            </a:r>
            <a:r>
              <a:rPr lang="es-MX" dirty="0" smtClean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en los distintos niveles y ámbitos de </a:t>
            </a:r>
            <a:r>
              <a:rPr lang="es-MX" b="1" dirty="0" smtClean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gobierno</a:t>
            </a:r>
            <a:r>
              <a:rPr lang="es-MX" dirty="0" smtClean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 </a:t>
            </a:r>
            <a:r>
              <a:rPr lang="es-MX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para la </a:t>
            </a:r>
            <a:r>
              <a:rPr lang="es-MX" b="1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Planeación</a:t>
            </a:r>
            <a:r>
              <a:rPr lang="es-MX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, </a:t>
            </a:r>
            <a:r>
              <a:rPr lang="es-MX" b="1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Organización</a:t>
            </a:r>
            <a:r>
              <a:rPr lang="es-MX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 y </a:t>
            </a:r>
            <a:r>
              <a:rPr lang="es-MX" b="1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Ejecución</a:t>
            </a:r>
            <a:r>
              <a:rPr lang="es-MX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 de políticas públicas.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144521" y="2470035"/>
            <a:ext cx="590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MX" sz="1600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Se espera alrededor de </a:t>
            </a:r>
            <a:r>
              <a:rPr lang="es-MX" sz="1600" b="1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128 millones </a:t>
            </a:r>
            <a:r>
              <a:rPr lang="es-MX" sz="1600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de residentes habituales en el país.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736821" y="2525026"/>
            <a:ext cx="896194" cy="598599"/>
            <a:chOff x="289336" y="715346"/>
            <a:chExt cx="1180974" cy="853304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336" y="780195"/>
              <a:ext cx="1180974" cy="788455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0722" y="715346"/>
              <a:ext cx="576834" cy="70994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</p:pic>
      </p:grpSp>
      <p:sp>
        <p:nvSpPr>
          <p:cNvPr id="13" name="CuadroTexto 12"/>
          <p:cNvSpPr txBox="1"/>
          <p:nvPr/>
        </p:nvSpPr>
        <p:spPr>
          <a:xfrm>
            <a:off x="515509" y="3261170"/>
            <a:ext cx="674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MX" sz="1600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Aproximadamente </a:t>
            </a:r>
            <a:r>
              <a:rPr lang="es-MX" sz="1600" b="1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45 millones </a:t>
            </a:r>
            <a:r>
              <a:rPr lang="es-MX" sz="1600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de </a:t>
            </a:r>
            <a:r>
              <a:rPr lang="es-MX" sz="1600" b="1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viviendas particulares </a:t>
            </a:r>
            <a:r>
              <a:rPr lang="es-MX" sz="1600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y </a:t>
            </a:r>
            <a:r>
              <a:rPr lang="es-MX" sz="1600" b="1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colectivas distribuidas en cerca de 2 millones de kilómetros cuadrados</a:t>
            </a:r>
            <a:r>
              <a:rPr lang="es-MX" sz="1600" dirty="0">
                <a:solidFill>
                  <a:srgbClr val="002060"/>
                </a:solidFill>
                <a:latin typeface="Fira Sans" panose="020B0503050000020004"/>
                <a:cs typeface="Arial" pitchFamily="34" charset="0"/>
              </a:rPr>
              <a:t>.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602DE48-F0D1-45A8-8CBA-C72AF916E1D3}"/>
              </a:ext>
            </a:extLst>
          </p:cNvPr>
          <p:cNvGrpSpPr/>
          <p:nvPr/>
        </p:nvGrpSpPr>
        <p:grpSpPr>
          <a:xfrm>
            <a:off x="7258571" y="2980271"/>
            <a:ext cx="1484858" cy="625746"/>
            <a:chOff x="6981842" y="1964832"/>
            <a:chExt cx="1864858" cy="8540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AutoShape 8"/>
            <p:cNvSpPr>
              <a:spLocks noChangeAspect="1" noChangeArrowheads="1" noTextEdit="1"/>
            </p:cNvSpPr>
            <p:nvPr/>
          </p:nvSpPr>
          <p:spPr bwMode="auto">
            <a:xfrm>
              <a:off x="6981842" y="2260107"/>
              <a:ext cx="1497013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997717" y="2279157"/>
              <a:ext cx="1466850" cy="520700"/>
            </a:xfrm>
            <a:custGeom>
              <a:avLst/>
              <a:gdLst>
                <a:gd name="T0" fmla="*/ 948 w 1035"/>
                <a:gd name="T1" fmla="*/ 367 h 367"/>
                <a:gd name="T2" fmla="*/ 950 w 1035"/>
                <a:gd name="T3" fmla="*/ 367 h 367"/>
                <a:gd name="T4" fmla="*/ 961 w 1035"/>
                <a:gd name="T5" fmla="*/ 356 h 367"/>
                <a:gd name="T6" fmla="*/ 961 w 1035"/>
                <a:gd name="T7" fmla="*/ 314 h 367"/>
                <a:gd name="T8" fmla="*/ 961 w 1035"/>
                <a:gd name="T9" fmla="*/ 97 h 367"/>
                <a:gd name="T10" fmla="*/ 995 w 1035"/>
                <a:gd name="T11" fmla="*/ 115 h 367"/>
                <a:gd name="T12" fmla="*/ 1029 w 1035"/>
                <a:gd name="T13" fmla="*/ 102 h 367"/>
                <a:gd name="T14" fmla="*/ 1017 w 1035"/>
                <a:gd name="T15" fmla="*/ 62 h 367"/>
                <a:gd name="T16" fmla="*/ 918 w 1035"/>
                <a:gd name="T17" fmla="*/ 3 h 367"/>
                <a:gd name="T18" fmla="*/ 905 w 1035"/>
                <a:gd name="T19" fmla="*/ 0 h 367"/>
                <a:gd name="T20" fmla="*/ 130 w 1035"/>
                <a:gd name="T21" fmla="*/ 0 h 367"/>
                <a:gd name="T22" fmla="*/ 117 w 1035"/>
                <a:gd name="T23" fmla="*/ 3 h 367"/>
                <a:gd name="T24" fmla="*/ 17 w 1035"/>
                <a:gd name="T25" fmla="*/ 62 h 367"/>
                <a:gd name="T26" fmla="*/ 6 w 1035"/>
                <a:gd name="T27" fmla="*/ 102 h 367"/>
                <a:gd name="T28" fmla="*/ 40 w 1035"/>
                <a:gd name="T29" fmla="*/ 115 h 367"/>
                <a:gd name="T30" fmla="*/ 74 w 1035"/>
                <a:gd name="T31" fmla="*/ 97 h 367"/>
                <a:gd name="T32" fmla="*/ 74 w 1035"/>
                <a:gd name="T33" fmla="*/ 314 h 367"/>
                <a:gd name="T34" fmla="*/ 74 w 1035"/>
                <a:gd name="T35" fmla="*/ 356 h 367"/>
                <a:gd name="T36" fmla="*/ 85 w 1035"/>
                <a:gd name="T37" fmla="*/ 367 h 367"/>
                <a:gd name="T38" fmla="*/ 87 w 1035"/>
                <a:gd name="T39" fmla="*/ 367 h 367"/>
                <a:gd name="T40" fmla="*/ 150 w 1035"/>
                <a:gd name="T41" fmla="*/ 367 h 367"/>
                <a:gd name="T42" fmla="*/ 150 w 1035"/>
                <a:gd name="T43" fmla="*/ 242 h 367"/>
                <a:gd name="T44" fmla="*/ 212 w 1035"/>
                <a:gd name="T45" fmla="*/ 178 h 367"/>
                <a:gd name="T46" fmla="*/ 275 w 1035"/>
                <a:gd name="T47" fmla="*/ 242 h 367"/>
                <a:gd name="T48" fmla="*/ 275 w 1035"/>
                <a:gd name="T49" fmla="*/ 367 h 367"/>
                <a:gd name="T50" fmla="*/ 948 w 1035"/>
                <a:gd name="T51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35" h="367">
                  <a:moveTo>
                    <a:pt x="948" y="367"/>
                  </a:moveTo>
                  <a:cubicBezTo>
                    <a:pt x="950" y="367"/>
                    <a:pt x="950" y="367"/>
                    <a:pt x="950" y="367"/>
                  </a:cubicBezTo>
                  <a:cubicBezTo>
                    <a:pt x="956" y="367"/>
                    <a:pt x="961" y="362"/>
                    <a:pt x="961" y="356"/>
                  </a:cubicBezTo>
                  <a:cubicBezTo>
                    <a:pt x="961" y="314"/>
                    <a:pt x="961" y="314"/>
                    <a:pt x="961" y="314"/>
                  </a:cubicBezTo>
                  <a:cubicBezTo>
                    <a:pt x="961" y="97"/>
                    <a:pt x="961" y="97"/>
                    <a:pt x="961" y="97"/>
                  </a:cubicBezTo>
                  <a:cubicBezTo>
                    <a:pt x="995" y="115"/>
                    <a:pt x="995" y="115"/>
                    <a:pt x="995" y="115"/>
                  </a:cubicBezTo>
                  <a:cubicBezTo>
                    <a:pt x="1007" y="122"/>
                    <a:pt x="1023" y="116"/>
                    <a:pt x="1029" y="102"/>
                  </a:cubicBezTo>
                  <a:cubicBezTo>
                    <a:pt x="1035" y="87"/>
                    <a:pt x="1030" y="69"/>
                    <a:pt x="1017" y="62"/>
                  </a:cubicBezTo>
                  <a:cubicBezTo>
                    <a:pt x="918" y="3"/>
                    <a:pt x="918" y="3"/>
                    <a:pt x="918" y="3"/>
                  </a:cubicBezTo>
                  <a:cubicBezTo>
                    <a:pt x="913" y="1"/>
                    <a:pt x="909" y="0"/>
                    <a:pt x="905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5" y="0"/>
                    <a:pt x="121" y="1"/>
                    <a:pt x="117" y="3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5" y="69"/>
                    <a:pt x="0" y="87"/>
                    <a:pt x="6" y="102"/>
                  </a:cubicBezTo>
                  <a:cubicBezTo>
                    <a:pt x="12" y="116"/>
                    <a:pt x="28" y="122"/>
                    <a:pt x="40" y="115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314"/>
                    <a:pt x="74" y="314"/>
                    <a:pt x="74" y="314"/>
                  </a:cubicBezTo>
                  <a:cubicBezTo>
                    <a:pt x="74" y="356"/>
                    <a:pt x="74" y="356"/>
                    <a:pt x="74" y="356"/>
                  </a:cubicBezTo>
                  <a:cubicBezTo>
                    <a:pt x="74" y="362"/>
                    <a:pt x="79" y="367"/>
                    <a:pt x="85" y="367"/>
                  </a:cubicBezTo>
                  <a:cubicBezTo>
                    <a:pt x="87" y="367"/>
                    <a:pt x="87" y="367"/>
                    <a:pt x="87" y="367"/>
                  </a:cubicBezTo>
                  <a:cubicBezTo>
                    <a:pt x="150" y="367"/>
                    <a:pt x="150" y="367"/>
                    <a:pt x="150" y="367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07"/>
                    <a:pt x="178" y="179"/>
                    <a:pt x="212" y="178"/>
                  </a:cubicBezTo>
                  <a:cubicBezTo>
                    <a:pt x="247" y="179"/>
                    <a:pt x="275" y="207"/>
                    <a:pt x="275" y="242"/>
                  </a:cubicBezTo>
                  <a:cubicBezTo>
                    <a:pt x="275" y="367"/>
                    <a:pt x="275" y="367"/>
                    <a:pt x="275" y="367"/>
                  </a:cubicBezTo>
                  <a:lnTo>
                    <a:pt x="948" y="3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8080392" y="2437907"/>
              <a:ext cx="184150" cy="188913"/>
            </a:xfrm>
            <a:custGeom>
              <a:avLst/>
              <a:gdLst>
                <a:gd name="T0" fmla="*/ 0 w 130"/>
                <a:gd name="T1" fmla="*/ 21 h 133"/>
                <a:gd name="T2" fmla="*/ 20 w 130"/>
                <a:gd name="T3" fmla="*/ 0 h 133"/>
                <a:gd name="T4" fmla="*/ 109 w 130"/>
                <a:gd name="T5" fmla="*/ 0 h 133"/>
                <a:gd name="T6" fmla="*/ 130 w 130"/>
                <a:gd name="T7" fmla="*/ 21 h 133"/>
                <a:gd name="T8" fmla="*/ 130 w 130"/>
                <a:gd name="T9" fmla="*/ 112 h 133"/>
                <a:gd name="T10" fmla="*/ 109 w 130"/>
                <a:gd name="T11" fmla="*/ 133 h 133"/>
                <a:gd name="T12" fmla="*/ 20 w 130"/>
                <a:gd name="T13" fmla="*/ 133 h 133"/>
                <a:gd name="T14" fmla="*/ 0 w 130"/>
                <a:gd name="T15" fmla="*/ 112 h 133"/>
                <a:gd name="T16" fmla="*/ 0 w 130"/>
                <a:gd name="T17" fmla="*/ 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33">
                  <a:moveTo>
                    <a:pt x="0" y="21"/>
                  </a:moveTo>
                  <a:cubicBezTo>
                    <a:pt x="0" y="9"/>
                    <a:pt x="9" y="0"/>
                    <a:pt x="2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21" y="0"/>
                    <a:pt x="130" y="9"/>
                    <a:pt x="130" y="21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24"/>
                    <a:pt x="121" y="133"/>
                    <a:pt x="109" y="133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9" y="133"/>
                    <a:pt x="0" y="124"/>
                    <a:pt x="0" y="11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7791467" y="2437907"/>
              <a:ext cx="184150" cy="188913"/>
            </a:xfrm>
            <a:custGeom>
              <a:avLst/>
              <a:gdLst>
                <a:gd name="T0" fmla="*/ 0 w 130"/>
                <a:gd name="T1" fmla="*/ 21 h 133"/>
                <a:gd name="T2" fmla="*/ 20 w 130"/>
                <a:gd name="T3" fmla="*/ 0 h 133"/>
                <a:gd name="T4" fmla="*/ 110 w 130"/>
                <a:gd name="T5" fmla="*/ 0 h 133"/>
                <a:gd name="T6" fmla="*/ 130 w 130"/>
                <a:gd name="T7" fmla="*/ 21 h 133"/>
                <a:gd name="T8" fmla="*/ 130 w 130"/>
                <a:gd name="T9" fmla="*/ 112 h 133"/>
                <a:gd name="T10" fmla="*/ 110 w 130"/>
                <a:gd name="T11" fmla="*/ 133 h 133"/>
                <a:gd name="T12" fmla="*/ 20 w 130"/>
                <a:gd name="T13" fmla="*/ 133 h 133"/>
                <a:gd name="T14" fmla="*/ 0 w 130"/>
                <a:gd name="T15" fmla="*/ 112 h 133"/>
                <a:gd name="T16" fmla="*/ 0 w 130"/>
                <a:gd name="T17" fmla="*/ 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33">
                  <a:moveTo>
                    <a:pt x="0" y="21"/>
                  </a:moveTo>
                  <a:cubicBezTo>
                    <a:pt x="0" y="9"/>
                    <a:pt x="9" y="0"/>
                    <a:pt x="2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1" y="0"/>
                    <a:pt x="130" y="9"/>
                    <a:pt x="130" y="21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24"/>
                    <a:pt x="121" y="133"/>
                    <a:pt x="110" y="133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9" y="133"/>
                    <a:pt x="0" y="124"/>
                    <a:pt x="0" y="11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7502542" y="2437907"/>
              <a:ext cx="184150" cy="188913"/>
            </a:xfrm>
            <a:custGeom>
              <a:avLst/>
              <a:gdLst>
                <a:gd name="T0" fmla="*/ 0 w 130"/>
                <a:gd name="T1" fmla="*/ 21 h 133"/>
                <a:gd name="T2" fmla="*/ 20 w 130"/>
                <a:gd name="T3" fmla="*/ 0 h 133"/>
                <a:gd name="T4" fmla="*/ 110 w 130"/>
                <a:gd name="T5" fmla="*/ 0 h 133"/>
                <a:gd name="T6" fmla="*/ 130 w 130"/>
                <a:gd name="T7" fmla="*/ 21 h 133"/>
                <a:gd name="T8" fmla="*/ 130 w 130"/>
                <a:gd name="T9" fmla="*/ 112 h 133"/>
                <a:gd name="T10" fmla="*/ 110 w 130"/>
                <a:gd name="T11" fmla="*/ 133 h 133"/>
                <a:gd name="T12" fmla="*/ 20 w 130"/>
                <a:gd name="T13" fmla="*/ 133 h 133"/>
                <a:gd name="T14" fmla="*/ 0 w 130"/>
                <a:gd name="T15" fmla="*/ 112 h 133"/>
                <a:gd name="T16" fmla="*/ 0 w 130"/>
                <a:gd name="T17" fmla="*/ 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33">
                  <a:moveTo>
                    <a:pt x="0" y="21"/>
                  </a:moveTo>
                  <a:cubicBezTo>
                    <a:pt x="0" y="9"/>
                    <a:pt x="9" y="0"/>
                    <a:pt x="2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1" y="0"/>
                    <a:pt x="130" y="9"/>
                    <a:pt x="130" y="21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24"/>
                    <a:pt x="121" y="133"/>
                    <a:pt x="110" y="133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9" y="133"/>
                    <a:pt x="0" y="124"/>
                    <a:pt x="0" y="11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8152962" y="1964832"/>
              <a:ext cx="693738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8165662" y="1980707"/>
              <a:ext cx="666750" cy="584200"/>
            </a:xfrm>
            <a:custGeom>
              <a:avLst/>
              <a:gdLst>
                <a:gd name="T0" fmla="*/ 384 w 648"/>
                <a:gd name="T1" fmla="*/ 569 h 569"/>
                <a:gd name="T2" fmla="*/ 370 w 648"/>
                <a:gd name="T3" fmla="*/ 555 h 569"/>
                <a:gd name="T4" fmla="*/ 370 w 648"/>
                <a:gd name="T5" fmla="*/ 380 h 569"/>
                <a:gd name="T6" fmla="*/ 324 w 648"/>
                <a:gd name="T7" fmla="*/ 334 h 569"/>
                <a:gd name="T8" fmla="*/ 279 w 648"/>
                <a:gd name="T9" fmla="*/ 380 h 569"/>
                <a:gd name="T10" fmla="*/ 279 w 648"/>
                <a:gd name="T11" fmla="*/ 555 h 569"/>
                <a:gd name="T12" fmla="*/ 265 w 648"/>
                <a:gd name="T13" fmla="*/ 569 h 569"/>
                <a:gd name="T14" fmla="*/ 123 w 648"/>
                <a:gd name="T15" fmla="*/ 569 h 569"/>
                <a:gd name="T16" fmla="*/ 113 w 648"/>
                <a:gd name="T17" fmla="*/ 569 h 569"/>
                <a:gd name="T18" fmla="*/ 111 w 648"/>
                <a:gd name="T19" fmla="*/ 568 h 569"/>
                <a:gd name="T20" fmla="*/ 106 w 648"/>
                <a:gd name="T21" fmla="*/ 567 h 569"/>
                <a:gd name="T22" fmla="*/ 53 w 648"/>
                <a:gd name="T23" fmla="*/ 503 h 569"/>
                <a:gd name="T24" fmla="*/ 53 w 648"/>
                <a:gd name="T25" fmla="*/ 291 h 569"/>
                <a:gd name="T26" fmla="*/ 0 w 648"/>
                <a:gd name="T27" fmla="*/ 225 h 569"/>
                <a:gd name="T28" fmla="*/ 34 w 648"/>
                <a:gd name="T29" fmla="*/ 167 h 569"/>
                <a:gd name="T30" fmla="*/ 317 w 648"/>
                <a:gd name="T31" fmla="*/ 2 h 569"/>
                <a:gd name="T32" fmla="*/ 324 w 648"/>
                <a:gd name="T33" fmla="*/ 0 h 569"/>
                <a:gd name="T34" fmla="*/ 324 w 648"/>
                <a:gd name="T35" fmla="*/ 0 h 569"/>
                <a:gd name="T36" fmla="*/ 332 w 648"/>
                <a:gd name="T37" fmla="*/ 2 h 569"/>
                <a:gd name="T38" fmla="*/ 615 w 648"/>
                <a:gd name="T39" fmla="*/ 167 h 569"/>
                <a:gd name="T40" fmla="*/ 648 w 648"/>
                <a:gd name="T41" fmla="*/ 225 h 569"/>
                <a:gd name="T42" fmla="*/ 596 w 648"/>
                <a:gd name="T43" fmla="*/ 291 h 569"/>
                <a:gd name="T44" fmla="*/ 596 w 648"/>
                <a:gd name="T45" fmla="*/ 503 h 569"/>
                <a:gd name="T46" fmla="*/ 542 w 648"/>
                <a:gd name="T47" fmla="*/ 567 h 569"/>
                <a:gd name="T48" fmla="*/ 537 w 648"/>
                <a:gd name="T49" fmla="*/ 568 h 569"/>
                <a:gd name="T50" fmla="*/ 535 w 648"/>
                <a:gd name="T51" fmla="*/ 569 h 569"/>
                <a:gd name="T52" fmla="*/ 526 w 648"/>
                <a:gd name="T53" fmla="*/ 569 h 569"/>
                <a:gd name="T54" fmla="*/ 384 w 648"/>
                <a:gd name="T55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8" h="569">
                  <a:moveTo>
                    <a:pt x="384" y="569"/>
                  </a:moveTo>
                  <a:cubicBezTo>
                    <a:pt x="376" y="569"/>
                    <a:pt x="370" y="562"/>
                    <a:pt x="370" y="555"/>
                  </a:cubicBezTo>
                  <a:cubicBezTo>
                    <a:pt x="370" y="380"/>
                    <a:pt x="370" y="380"/>
                    <a:pt x="370" y="380"/>
                  </a:cubicBezTo>
                  <a:cubicBezTo>
                    <a:pt x="370" y="354"/>
                    <a:pt x="349" y="334"/>
                    <a:pt x="324" y="334"/>
                  </a:cubicBezTo>
                  <a:cubicBezTo>
                    <a:pt x="299" y="334"/>
                    <a:pt x="279" y="354"/>
                    <a:pt x="279" y="380"/>
                  </a:cubicBezTo>
                  <a:cubicBezTo>
                    <a:pt x="279" y="555"/>
                    <a:pt x="279" y="555"/>
                    <a:pt x="279" y="555"/>
                  </a:cubicBezTo>
                  <a:cubicBezTo>
                    <a:pt x="279" y="562"/>
                    <a:pt x="272" y="569"/>
                    <a:pt x="265" y="569"/>
                  </a:cubicBezTo>
                  <a:cubicBezTo>
                    <a:pt x="123" y="569"/>
                    <a:pt x="123" y="569"/>
                    <a:pt x="123" y="569"/>
                  </a:cubicBezTo>
                  <a:cubicBezTo>
                    <a:pt x="120" y="569"/>
                    <a:pt x="117" y="569"/>
                    <a:pt x="113" y="569"/>
                  </a:cubicBezTo>
                  <a:cubicBezTo>
                    <a:pt x="113" y="569"/>
                    <a:pt x="112" y="568"/>
                    <a:pt x="111" y="568"/>
                  </a:cubicBezTo>
                  <a:cubicBezTo>
                    <a:pt x="111" y="568"/>
                    <a:pt x="106" y="567"/>
                    <a:pt x="106" y="567"/>
                  </a:cubicBezTo>
                  <a:cubicBezTo>
                    <a:pt x="81" y="562"/>
                    <a:pt x="54" y="539"/>
                    <a:pt x="53" y="503"/>
                  </a:cubicBezTo>
                  <a:cubicBezTo>
                    <a:pt x="53" y="503"/>
                    <a:pt x="53" y="291"/>
                    <a:pt x="53" y="291"/>
                  </a:cubicBezTo>
                  <a:cubicBezTo>
                    <a:pt x="23" y="284"/>
                    <a:pt x="0" y="257"/>
                    <a:pt x="0" y="225"/>
                  </a:cubicBezTo>
                  <a:cubicBezTo>
                    <a:pt x="0" y="201"/>
                    <a:pt x="13" y="179"/>
                    <a:pt x="34" y="167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9" y="1"/>
                    <a:pt x="321" y="0"/>
                    <a:pt x="324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7" y="0"/>
                    <a:pt x="330" y="1"/>
                    <a:pt x="332" y="2"/>
                  </a:cubicBezTo>
                  <a:cubicBezTo>
                    <a:pt x="615" y="167"/>
                    <a:pt x="615" y="167"/>
                    <a:pt x="615" y="167"/>
                  </a:cubicBezTo>
                  <a:cubicBezTo>
                    <a:pt x="636" y="179"/>
                    <a:pt x="648" y="201"/>
                    <a:pt x="648" y="225"/>
                  </a:cubicBezTo>
                  <a:cubicBezTo>
                    <a:pt x="648" y="257"/>
                    <a:pt x="626" y="284"/>
                    <a:pt x="596" y="291"/>
                  </a:cubicBezTo>
                  <a:cubicBezTo>
                    <a:pt x="596" y="291"/>
                    <a:pt x="596" y="503"/>
                    <a:pt x="596" y="503"/>
                  </a:cubicBezTo>
                  <a:cubicBezTo>
                    <a:pt x="595" y="539"/>
                    <a:pt x="567" y="562"/>
                    <a:pt x="542" y="567"/>
                  </a:cubicBezTo>
                  <a:cubicBezTo>
                    <a:pt x="542" y="567"/>
                    <a:pt x="537" y="568"/>
                    <a:pt x="537" y="568"/>
                  </a:cubicBezTo>
                  <a:cubicBezTo>
                    <a:pt x="536" y="568"/>
                    <a:pt x="536" y="569"/>
                    <a:pt x="535" y="569"/>
                  </a:cubicBezTo>
                  <a:cubicBezTo>
                    <a:pt x="532" y="569"/>
                    <a:pt x="529" y="569"/>
                    <a:pt x="526" y="569"/>
                  </a:cubicBezTo>
                  <a:lnTo>
                    <a:pt x="384" y="5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8151374" y="1966420"/>
              <a:ext cx="695326" cy="612775"/>
            </a:xfrm>
            <a:custGeom>
              <a:avLst/>
              <a:gdLst>
                <a:gd name="T0" fmla="*/ 339 w 676"/>
                <a:gd name="T1" fmla="*/ 28 h 597"/>
                <a:gd name="T2" fmla="*/ 622 w 676"/>
                <a:gd name="T3" fmla="*/ 193 h 597"/>
                <a:gd name="T4" fmla="*/ 648 w 676"/>
                <a:gd name="T5" fmla="*/ 239 h 597"/>
                <a:gd name="T6" fmla="*/ 596 w 676"/>
                <a:gd name="T7" fmla="*/ 293 h 597"/>
                <a:gd name="T8" fmla="*/ 596 w 676"/>
                <a:gd name="T9" fmla="*/ 301 h 597"/>
                <a:gd name="T10" fmla="*/ 596 w 676"/>
                <a:gd name="T11" fmla="*/ 516 h 597"/>
                <a:gd name="T12" fmla="*/ 553 w 676"/>
                <a:gd name="T13" fmla="*/ 568 h 597"/>
                <a:gd name="T14" fmla="*/ 549 w 676"/>
                <a:gd name="T15" fmla="*/ 569 h 597"/>
                <a:gd name="T16" fmla="*/ 540 w 676"/>
                <a:gd name="T17" fmla="*/ 569 h 597"/>
                <a:gd name="T18" fmla="*/ 398 w 676"/>
                <a:gd name="T19" fmla="*/ 569 h 597"/>
                <a:gd name="T20" fmla="*/ 398 w 676"/>
                <a:gd name="T21" fmla="*/ 394 h 597"/>
                <a:gd name="T22" fmla="*/ 338 w 676"/>
                <a:gd name="T23" fmla="*/ 334 h 597"/>
                <a:gd name="T24" fmla="*/ 279 w 676"/>
                <a:gd name="T25" fmla="*/ 394 h 597"/>
                <a:gd name="T26" fmla="*/ 279 w 676"/>
                <a:gd name="T27" fmla="*/ 569 h 597"/>
                <a:gd name="T28" fmla="*/ 137 w 676"/>
                <a:gd name="T29" fmla="*/ 569 h 597"/>
                <a:gd name="T30" fmla="*/ 128 w 676"/>
                <a:gd name="T31" fmla="*/ 569 h 597"/>
                <a:gd name="T32" fmla="*/ 123 w 676"/>
                <a:gd name="T33" fmla="*/ 568 h 597"/>
                <a:gd name="T34" fmla="*/ 81 w 676"/>
                <a:gd name="T35" fmla="*/ 516 h 597"/>
                <a:gd name="T36" fmla="*/ 81 w 676"/>
                <a:gd name="T37" fmla="*/ 301 h 597"/>
                <a:gd name="T38" fmla="*/ 81 w 676"/>
                <a:gd name="T39" fmla="*/ 293 h 597"/>
                <a:gd name="T40" fmla="*/ 28 w 676"/>
                <a:gd name="T41" fmla="*/ 239 h 597"/>
                <a:gd name="T42" fmla="*/ 55 w 676"/>
                <a:gd name="T43" fmla="*/ 193 h 597"/>
                <a:gd name="T44" fmla="*/ 338 w 676"/>
                <a:gd name="T45" fmla="*/ 28 h 597"/>
                <a:gd name="T46" fmla="*/ 338 w 676"/>
                <a:gd name="T47" fmla="*/ 28 h 597"/>
                <a:gd name="T48" fmla="*/ 338 w 676"/>
                <a:gd name="T49" fmla="*/ 28 h 597"/>
                <a:gd name="T50" fmla="*/ 338 w 676"/>
                <a:gd name="T51" fmla="*/ 28 h 597"/>
                <a:gd name="T52" fmla="*/ 338 w 676"/>
                <a:gd name="T53" fmla="*/ 28 h 597"/>
                <a:gd name="T54" fmla="*/ 339 w 676"/>
                <a:gd name="T55" fmla="*/ 28 h 597"/>
                <a:gd name="T56" fmla="*/ 339 w 676"/>
                <a:gd name="T57" fmla="*/ 0 h 597"/>
                <a:gd name="T58" fmla="*/ 338 w 676"/>
                <a:gd name="T59" fmla="*/ 0 h 597"/>
                <a:gd name="T60" fmla="*/ 338 w 676"/>
                <a:gd name="T61" fmla="*/ 0 h 597"/>
                <a:gd name="T62" fmla="*/ 338 w 676"/>
                <a:gd name="T63" fmla="*/ 0 h 597"/>
                <a:gd name="T64" fmla="*/ 324 w 676"/>
                <a:gd name="T65" fmla="*/ 4 h 597"/>
                <a:gd name="T66" fmla="*/ 41 w 676"/>
                <a:gd name="T67" fmla="*/ 169 h 597"/>
                <a:gd name="T68" fmla="*/ 0 w 676"/>
                <a:gd name="T69" fmla="*/ 239 h 597"/>
                <a:gd name="T70" fmla="*/ 53 w 676"/>
                <a:gd name="T71" fmla="*/ 315 h 597"/>
                <a:gd name="T72" fmla="*/ 53 w 676"/>
                <a:gd name="T73" fmla="*/ 516 h 597"/>
                <a:gd name="T74" fmla="*/ 53 w 676"/>
                <a:gd name="T75" fmla="*/ 517 h 597"/>
                <a:gd name="T76" fmla="*/ 117 w 676"/>
                <a:gd name="T77" fmla="*/ 595 h 597"/>
                <a:gd name="T78" fmla="*/ 118 w 676"/>
                <a:gd name="T79" fmla="*/ 595 h 597"/>
                <a:gd name="T80" fmla="*/ 123 w 676"/>
                <a:gd name="T81" fmla="*/ 596 h 597"/>
                <a:gd name="T82" fmla="*/ 127 w 676"/>
                <a:gd name="T83" fmla="*/ 597 h 597"/>
                <a:gd name="T84" fmla="*/ 137 w 676"/>
                <a:gd name="T85" fmla="*/ 597 h 597"/>
                <a:gd name="T86" fmla="*/ 279 w 676"/>
                <a:gd name="T87" fmla="*/ 597 h 597"/>
                <a:gd name="T88" fmla="*/ 307 w 676"/>
                <a:gd name="T89" fmla="*/ 569 h 597"/>
                <a:gd name="T90" fmla="*/ 307 w 676"/>
                <a:gd name="T91" fmla="*/ 394 h 597"/>
                <a:gd name="T92" fmla="*/ 338 w 676"/>
                <a:gd name="T93" fmla="*/ 362 h 597"/>
                <a:gd name="T94" fmla="*/ 370 w 676"/>
                <a:gd name="T95" fmla="*/ 394 h 597"/>
                <a:gd name="T96" fmla="*/ 370 w 676"/>
                <a:gd name="T97" fmla="*/ 569 h 597"/>
                <a:gd name="T98" fmla="*/ 398 w 676"/>
                <a:gd name="T99" fmla="*/ 597 h 597"/>
                <a:gd name="T100" fmla="*/ 540 w 676"/>
                <a:gd name="T101" fmla="*/ 597 h 597"/>
                <a:gd name="T102" fmla="*/ 550 w 676"/>
                <a:gd name="T103" fmla="*/ 597 h 597"/>
                <a:gd name="T104" fmla="*/ 554 w 676"/>
                <a:gd name="T105" fmla="*/ 596 h 597"/>
                <a:gd name="T106" fmla="*/ 558 w 676"/>
                <a:gd name="T107" fmla="*/ 595 h 597"/>
                <a:gd name="T108" fmla="*/ 559 w 676"/>
                <a:gd name="T109" fmla="*/ 595 h 597"/>
                <a:gd name="T110" fmla="*/ 624 w 676"/>
                <a:gd name="T111" fmla="*/ 517 h 597"/>
                <a:gd name="T112" fmla="*/ 624 w 676"/>
                <a:gd name="T113" fmla="*/ 516 h 597"/>
                <a:gd name="T114" fmla="*/ 624 w 676"/>
                <a:gd name="T115" fmla="*/ 315 h 597"/>
                <a:gd name="T116" fmla="*/ 676 w 676"/>
                <a:gd name="T117" fmla="*/ 239 h 597"/>
                <a:gd name="T118" fmla="*/ 636 w 676"/>
                <a:gd name="T119" fmla="*/ 169 h 597"/>
                <a:gd name="T120" fmla="*/ 353 w 676"/>
                <a:gd name="T121" fmla="*/ 4 h 597"/>
                <a:gd name="T122" fmla="*/ 339 w 676"/>
                <a:gd name="T123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6" h="597">
                  <a:moveTo>
                    <a:pt x="339" y="28"/>
                  </a:moveTo>
                  <a:cubicBezTo>
                    <a:pt x="622" y="193"/>
                    <a:pt x="622" y="193"/>
                    <a:pt x="622" y="193"/>
                  </a:cubicBezTo>
                  <a:cubicBezTo>
                    <a:pt x="638" y="202"/>
                    <a:pt x="648" y="220"/>
                    <a:pt x="648" y="239"/>
                  </a:cubicBezTo>
                  <a:cubicBezTo>
                    <a:pt x="648" y="268"/>
                    <a:pt x="625" y="292"/>
                    <a:pt x="596" y="293"/>
                  </a:cubicBezTo>
                  <a:cubicBezTo>
                    <a:pt x="596" y="301"/>
                    <a:pt x="596" y="301"/>
                    <a:pt x="596" y="301"/>
                  </a:cubicBezTo>
                  <a:cubicBezTo>
                    <a:pt x="596" y="516"/>
                    <a:pt x="596" y="516"/>
                    <a:pt x="596" y="516"/>
                  </a:cubicBezTo>
                  <a:cubicBezTo>
                    <a:pt x="595" y="546"/>
                    <a:pt x="573" y="563"/>
                    <a:pt x="553" y="568"/>
                  </a:cubicBezTo>
                  <a:cubicBezTo>
                    <a:pt x="549" y="569"/>
                    <a:pt x="549" y="569"/>
                    <a:pt x="549" y="569"/>
                  </a:cubicBezTo>
                  <a:cubicBezTo>
                    <a:pt x="546" y="569"/>
                    <a:pt x="542" y="569"/>
                    <a:pt x="540" y="569"/>
                  </a:cubicBezTo>
                  <a:cubicBezTo>
                    <a:pt x="398" y="569"/>
                    <a:pt x="398" y="569"/>
                    <a:pt x="398" y="569"/>
                  </a:cubicBezTo>
                  <a:cubicBezTo>
                    <a:pt x="398" y="394"/>
                    <a:pt x="398" y="394"/>
                    <a:pt x="398" y="394"/>
                  </a:cubicBezTo>
                  <a:cubicBezTo>
                    <a:pt x="398" y="361"/>
                    <a:pt x="371" y="334"/>
                    <a:pt x="338" y="334"/>
                  </a:cubicBezTo>
                  <a:cubicBezTo>
                    <a:pt x="305" y="334"/>
                    <a:pt x="279" y="361"/>
                    <a:pt x="279" y="394"/>
                  </a:cubicBezTo>
                  <a:cubicBezTo>
                    <a:pt x="279" y="569"/>
                    <a:pt x="279" y="569"/>
                    <a:pt x="279" y="569"/>
                  </a:cubicBezTo>
                  <a:cubicBezTo>
                    <a:pt x="137" y="569"/>
                    <a:pt x="137" y="569"/>
                    <a:pt x="137" y="569"/>
                  </a:cubicBezTo>
                  <a:cubicBezTo>
                    <a:pt x="134" y="569"/>
                    <a:pt x="131" y="569"/>
                    <a:pt x="128" y="569"/>
                  </a:cubicBezTo>
                  <a:cubicBezTo>
                    <a:pt x="123" y="568"/>
                    <a:pt x="123" y="568"/>
                    <a:pt x="123" y="568"/>
                  </a:cubicBezTo>
                  <a:cubicBezTo>
                    <a:pt x="104" y="563"/>
                    <a:pt x="82" y="546"/>
                    <a:pt x="81" y="516"/>
                  </a:cubicBezTo>
                  <a:cubicBezTo>
                    <a:pt x="81" y="301"/>
                    <a:pt x="81" y="301"/>
                    <a:pt x="81" y="301"/>
                  </a:cubicBezTo>
                  <a:cubicBezTo>
                    <a:pt x="81" y="293"/>
                    <a:pt x="81" y="293"/>
                    <a:pt x="81" y="293"/>
                  </a:cubicBezTo>
                  <a:cubicBezTo>
                    <a:pt x="52" y="292"/>
                    <a:pt x="28" y="268"/>
                    <a:pt x="28" y="239"/>
                  </a:cubicBezTo>
                  <a:cubicBezTo>
                    <a:pt x="28" y="220"/>
                    <a:pt x="39" y="202"/>
                    <a:pt x="55" y="193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8"/>
                    <a:pt x="339" y="28"/>
                    <a:pt x="339" y="28"/>
                  </a:cubicBezTo>
                  <a:moveTo>
                    <a:pt x="339" y="0"/>
                  </a:moveTo>
                  <a:cubicBezTo>
                    <a:pt x="338" y="0"/>
                    <a:pt x="338" y="0"/>
                    <a:pt x="338" y="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3" y="0"/>
                    <a:pt x="328" y="1"/>
                    <a:pt x="324" y="4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16" y="183"/>
                    <a:pt x="0" y="210"/>
                    <a:pt x="0" y="239"/>
                  </a:cubicBezTo>
                  <a:cubicBezTo>
                    <a:pt x="0" y="273"/>
                    <a:pt x="22" y="303"/>
                    <a:pt x="53" y="315"/>
                  </a:cubicBezTo>
                  <a:cubicBezTo>
                    <a:pt x="53" y="516"/>
                    <a:pt x="53" y="516"/>
                    <a:pt x="53" y="516"/>
                  </a:cubicBezTo>
                  <a:cubicBezTo>
                    <a:pt x="53" y="517"/>
                    <a:pt x="53" y="517"/>
                    <a:pt x="53" y="517"/>
                  </a:cubicBezTo>
                  <a:cubicBezTo>
                    <a:pt x="54" y="561"/>
                    <a:pt x="87" y="588"/>
                    <a:pt x="117" y="595"/>
                  </a:cubicBezTo>
                  <a:cubicBezTo>
                    <a:pt x="118" y="595"/>
                    <a:pt x="118" y="595"/>
                    <a:pt x="118" y="595"/>
                  </a:cubicBezTo>
                  <a:cubicBezTo>
                    <a:pt x="123" y="596"/>
                    <a:pt x="123" y="596"/>
                    <a:pt x="123" y="596"/>
                  </a:cubicBezTo>
                  <a:cubicBezTo>
                    <a:pt x="124" y="596"/>
                    <a:pt x="126" y="596"/>
                    <a:pt x="127" y="597"/>
                  </a:cubicBezTo>
                  <a:cubicBezTo>
                    <a:pt x="131" y="597"/>
                    <a:pt x="134" y="597"/>
                    <a:pt x="137" y="597"/>
                  </a:cubicBezTo>
                  <a:cubicBezTo>
                    <a:pt x="279" y="597"/>
                    <a:pt x="279" y="597"/>
                    <a:pt x="279" y="597"/>
                  </a:cubicBezTo>
                  <a:cubicBezTo>
                    <a:pt x="294" y="597"/>
                    <a:pt x="307" y="584"/>
                    <a:pt x="307" y="569"/>
                  </a:cubicBezTo>
                  <a:cubicBezTo>
                    <a:pt x="307" y="394"/>
                    <a:pt x="307" y="394"/>
                    <a:pt x="307" y="394"/>
                  </a:cubicBezTo>
                  <a:cubicBezTo>
                    <a:pt x="307" y="376"/>
                    <a:pt x="321" y="362"/>
                    <a:pt x="338" y="362"/>
                  </a:cubicBezTo>
                  <a:cubicBezTo>
                    <a:pt x="356" y="362"/>
                    <a:pt x="370" y="376"/>
                    <a:pt x="370" y="394"/>
                  </a:cubicBezTo>
                  <a:cubicBezTo>
                    <a:pt x="370" y="569"/>
                    <a:pt x="370" y="569"/>
                    <a:pt x="370" y="569"/>
                  </a:cubicBezTo>
                  <a:cubicBezTo>
                    <a:pt x="370" y="584"/>
                    <a:pt x="383" y="597"/>
                    <a:pt x="398" y="597"/>
                  </a:cubicBezTo>
                  <a:cubicBezTo>
                    <a:pt x="540" y="597"/>
                    <a:pt x="540" y="597"/>
                    <a:pt x="540" y="597"/>
                  </a:cubicBezTo>
                  <a:cubicBezTo>
                    <a:pt x="543" y="597"/>
                    <a:pt x="546" y="597"/>
                    <a:pt x="550" y="597"/>
                  </a:cubicBezTo>
                  <a:cubicBezTo>
                    <a:pt x="551" y="596"/>
                    <a:pt x="552" y="596"/>
                    <a:pt x="554" y="596"/>
                  </a:cubicBezTo>
                  <a:cubicBezTo>
                    <a:pt x="558" y="595"/>
                    <a:pt x="558" y="595"/>
                    <a:pt x="558" y="595"/>
                  </a:cubicBezTo>
                  <a:cubicBezTo>
                    <a:pt x="559" y="595"/>
                    <a:pt x="559" y="595"/>
                    <a:pt x="559" y="595"/>
                  </a:cubicBezTo>
                  <a:cubicBezTo>
                    <a:pt x="590" y="588"/>
                    <a:pt x="623" y="561"/>
                    <a:pt x="624" y="517"/>
                  </a:cubicBezTo>
                  <a:cubicBezTo>
                    <a:pt x="624" y="517"/>
                    <a:pt x="624" y="517"/>
                    <a:pt x="624" y="516"/>
                  </a:cubicBezTo>
                  <a:cubicBezTo>
                    <a:pt x="624" y="315"/>
                    <a:pt x="624" y="315"/>
                    <a:pt x="624" y="315"/>
                  </a:cubicBezTo>
                  <a:cubicBezTo>
                    <a:pt x="654" y="303"/>
                    <a:pt x="676" y="274"/>
                    <a:pt x="676" y="239"/>
                  </a:cubicBezTo>
                  <a:cubicBezTo>
                    <a:pt x="676" y="210"/>
                    <a:pt x="661" y="183"/>
                    <a:pt x="636" y="169"/>
                  </a:cubicBezTo>
                  <a:cubicBezTo>
                    <a:pt x="353" y="4"/>
                    <a:pt x="353" y="4"/>
                    <a:pt x="353" y="4"/>
                  </a:cubicBezTo>
                  <a:cubicBezTo>
                    <a:pt x="348" y="1"/>
                    <a:pt x="344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1644233" y="4083030"/>
            <a:ext cx="56512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002060"/>
                </a:solidFill>
                <a:latin typeface="Fira Sans" panose="020B0503050000020004"/>
                <a:cs typeface="Arial" panose="020B0604020202020204" pitchFamily="34" charset="0"/>
              </a:rPr>
              <a:t>Cerca de </a:t>
            </a:r>
            <a:r>
              <a:rPr lang="es-MX" sz="1600" b="1" dirty="0">
                <a:solidFill>
                  <a:srgbClr val="002060"/>
                </a:solidFill>
                <a:latin typeface="Fira Sans" panose="020B0503050000020004"/>
                <a:cs typeface="Arial" panose="020B0604020202020204" pitchFamily="34" charset="0"/>
              </a:rPr>
              <a:t>36 millones </a:t>
            </a:r>
            <a:r>
              <a:rPr lang="es-MX" sz="1600" dirty="0">
                <a:solidFill>
                  <a:srgbClr val="002060"/>
                </a:solidFill>
                <a:latin typeface="Fira Sans" panose="020B0503050000020004"/>
                <a:cs typeface="Arial" panose="020B0604020202020204" pitchFamily="34" charset="0"/>
              </a:rPr>
              <a:t>de</a:t>
            </a:r>
            <a:r>
              <a:rPr lang="es-MX" sz="1600" b="1" dirty="0">
                <a:solidFill>
                  <a:srgbClr val="002060"/>
                </a:solidFill>
                <a:latin typeface="Fira Sans" panose="020B0503050000020004"/>
                <a:cs typeface="Arial" panose="020B0604020202020204" pitchFamily="34" charset="0"/>
              </a:rPr>
              <a:t> viviendas particulares </a:t>
            </a:r>
            <a:r>
              <a:rPr lang="es-MX" sz="1600" dirty="0">
                <a:solidFill>
                  <a:srgbClr val="002060"/>
                </a:solidFill>
                <a:latin typeface="Fira Sans" panose="020B0503050000020004"/>
                <a:cs typeface="Arial" panose="020B0604020202020204" pitchFamily="34" charset="0"/>
              </a:rPr>
              <a:t>habitadas.</a:t>
            </a:r>
          </a:p>
        </p:txBody>
      </p:sp>
      <p:grpSp>
        <p:nvGrpSpPr>
          <p:cNvPr id="24" name="Group 29"/>
          <p:cNvGrpSpPr>
            <a:grpSpLocks noChangeAspect="1"/>
          </p:cNvGrpSpPr>
          <p:nvPr/>
        </p:nvGrpSpPr>
        <p:grpSpPr bwMode="auto">
          <a:xfrm>
            <a:off x="472488" y="3907754"/>
            <a:ext cx="921878" cy="827191"/>
            <a:chOff x="925" y="1687"/>
            <a:chExt cx="701" cy="629"/>
          </a:xfrm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grpSpPr>
        <p:sp>
          <p:nvSpPr>
            <p:cNvPr id="25" name="AutoShape 28"/>
            <p:cNvSpPr>
              <a:spLocks noChangeAspect="1" noChangeArrowheads="1" noTextEdit="1"/>
            </p:cNvSpPr>
            <p:nvPr/>
          </p:nvSpPr>
          <p:spPr bwMode="auto">
            <a:xfrm>
              <a:off x="925" y="1687"/>
              <a:ext cx="701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1100" y="1933"/>
              <a:ext cx="165" cy="300"/>
            </a:xfrm>
            <a:custGeom>
              <a:avLst/>
              <a:gdLst>
                <a:gd name="T0" fmla="*/ 138 w 219"/>
                <a:gd name="T1" fmla="*/ 399 h 399"/>
                <a:gd name="T2" fmla="*/ 110 w 219"/>
                <a:gd name="T3" fmla="*/ 386 h 399"/>
                <a:gd name="T4" fmla="*/ 83 w 219"/>
                <a:gd name="T5" fmla="*/ 399 h 399"/>
                <a:gd name="T6" fmla="*/ 46 w 219"/>
                <a:gd name="T7" fmla="*/ 362 h 399"/>
                <a:gd name="T8" fmla="*/ 46 w 219"/>
                <a:gd name="T9" fmla="*/ 283 h 399"/>
                <a:gd name="T10" fmla="*/ 15 w 219"/>
                <a:gd name="T11" fmla="*/ 283 h 399"/>
                <a:gd name="T12" fmla="*/ 4 w 219"/>
                <a:gd name="T13" fmla="*/ 277 h 399"/>
                <a:gd name="T14" fmla="*/ 1 w 219"/>
                <a:gd name="T15" fmla="*/ 265 h 399"/>
                <a:gd name="T16" fmla="*/ 16 w 219"/>
                <a:gd name="T17" fmla="*/ 210 h 399"/>
                <a:gd name="T18" fmla="*/ 1 w 219"/>
                <a:gd name="T19" fmla="*/ 183 h 399"/>
                <a:gd name="T20" fmla="*/ 3 w 219"/>
                <a:gd name="T21" fmla="*/ 172 h 399"/>
                <a:gd name="T22" fmla="*/ 26 w 219"/>
                <a:gd name="T23" fmla="*/ 67 h 399"/>
                <a:gd name="T24" fmla="*/ 26 w 219"/>
                <a:gd name="T25" fmla="*/ 66 h 399"/>
                <a:gd name="T26" fmla="*/ 110 w 219"/>
                <a:gd name="T27" fmla="*/ 0 h 399"/>
                <a:gd name="T28" fmla="*/ 195 w 219"/>
                <a:gd name="T29" fmla="*/ 75 h 399"/>
                <a:gd name="T30" fmla="*/ 216 w 219"/>
                <a:gd name="T31" fmla="*/ 172 h 399"/>
                <a:gd name="T32" fmla="*/ 218 w 219"/>
                <a:gd name="T33" fmla="*/ 183 h 399"/>
                <a:gd name="T34" fmla="*/ 204 w 219"/>
                <a:gd name="T35" fmla="*/ 210 h 399"/>
                <a:gd name="T36" fmla="*/ 218 w 219"/>
                <a:gd name="T37" fmla="*/ 265 h 399"/>
                <a:gd name="T38" fmla="*/ 215 w 219"/>
                <a:gd name="T39" fmla="*/ 277 h 399"/>
                <a:gd name="T40" fmla="*/ 204 w 219"/>
                <a:gd name="T41" fmla="*/ 283 h 399"/>
                <a:gd name="T42" fmla="*/ 174 w 219"/>
                <a:gd name="T43" fmla="*/ 283 h 399"/>
                <a:gd name="T44" fmla="*/ 174 w 219"/>
                <a:gd name="T45" fmla="*/ 362 h 399"/>
                <a:gd name="T46" fmla="*/ 138 w 219"/>
                <a:gd name="T47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9" h="399">
                  <a:moveTo>
                    <a:pt x="138" y="399"/>
                  </a:moveTo>
                  <a:cubicBezTo>
                    <a:pt x="127" y="399"/>
                    <a:pt x="117" y="394"/>
                    <a:pt x="110" y="386"/>
                  </a:cubicBezTo>
                  <a:cubicBezTo>
                    <a:pt x="103" y="394"/>
                    <a:pt x="94" y="399"/>
                    <a:pt x="83" y="399"/>
                  </a:cubicBezTo>
                  <a:cubicBezTo>
                    <a:pt x="62" y="399"/>
                    <a:pt x="46" y="382"/>
                    <a:pt x="46" y="362"/>
                  </a:cubicBezTo>
                  <a:cubicBezTo>
                    <a:pt x="46" y="283"/>
                    <a:pt x="46" y="283"/>
                    <a:pt x="46" y="283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1" y="283"/>
                    <a:pt x="7" y="281"/>
                    <a:pt x="4" y="277"/>
                  </a:cubicBezTo>
                  <a:cubicBezTo>
                    <a:pt x="1" y="274"/>
                    <a:pt x="0" y="269"/>
                    <a:pt x="1" y="265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7" y="204"/>
                    <a:pt x="1" y="194"/>
                    <a:pt x="1" y="183"/>
                  </a:cubicBezTo>
                  <a:cubicBezTo>
                    <a:pt x="1" y="179"/>
                    <a:pt x="2" y="175"/>
                    <a:pt x="3" y="172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6"/>
                    <a:pt x="26" y="66"/>
                  </a:cubicBezTo>
                  <a:cubicBezTo>
                    <a:pt x="36" y="27"/>
                    <a:pt x="70" y="0"/>
                    <a:pt x="110" y="0"/>
                  </a:cubicBezTo>
                  <a:cubicBezTo>
                    <a:pt x="153" y="0"/>
                    <a:pt x="189" y="32"/>
                    <a:pt x="195" y="75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8" y="175"/>
                    <a:pt x="218" y="179"/>
                    <a:pt x="218" y="183"/>
                  </a:cubicBezTo>
                  <a:cubicBezTo>
                    <a:pt x="218" y="194"/>
                    <a:pt x="212" y="204"/>
                    <a:pt x="204" y="210"/>
                  </a:cubicBezTo>
                  <a:cubicBezTo>
                    <a:pt x="218" y="265"/>
                    <a:pt x="218" y="265"/>
                    <a:pt x="218" y="265"/>
                  </a:cubicBezTo>
                  <a:cubicBezTo>
                    <a:pt x="219" y="270"/>
                    <a:pt x="218" y="274"/>
                    <a:pt x="215" y="277"/>
                  </a:cubicBezTo>
                  <a:cubicBezTo>
                    <a:pt x="213" y="281"/>
                    <a:pt x="209" y="283"/>
                    <a:pt x="204" y="283"/>
                  </a:cubicBezTo>
                  <a:cubicBezTo>
                    <a:pt x="174" y="283"/>
                    <a:pt x="174" y="283"/>
                    <a:pt x="174" y="283"/>
                  </a:cubicBezTo>
                  <a:cubicBezTo>
                    <a:pt x="174" y="362"/>
                    <a:pt x="174" y="362"/>
                    <a:pt x="174" y="362"/>
                  </a:cubicBezTo>
                  <a:cubicBezTo>
                    <a:pt x="174" y="382"/>
                    <a:pt x="158" y="399"/>
                    <a:pt x="138" y="39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1090" y="1923"/>
              <a:ext cx="186" cy="321"/>
            </a:xfrm>
            <a:custGeom>
              <a:avLst/>
              <a:gdLst>
                <a:gd name="T0" fmla="*/ 124 w 248"/>
                <a:gd name="T1" fmla="*/ 28 h 427"/>
                <a:gd name="T2" fmla="*/ 196 w 248"/>
                <a:gd name="T3" fmla="*/ 91 h 427"/>
                <a:gd name="T4" fmla="*/ 217 w 248"/>
                <a:gd name="T5" fmla="*/ 190 h 427"/>
                <a:gd name="T6" fmla="*/ 218 w 248"/>
                <a:gd name="T7" fmla="*/ 197 h 427"/>
                <a:gd name="T8" fmla="*/ 218 w 248"/>
                <a:gd name="T9" fmla="*/ 197 h 427"/>
                <a:gd name="T10" fmla="*/ 201 w 248"/>
                <a:gd name="T11" fmla="*/ 215 h 427"/>
                <a:gd name="T12" fmla="*/ 218 w 248"/>
                <a:gd name="T13" fmla="*/ 283 h 427"/>
                <a:gd name="T14" fmla="*/ 174 w 248"/>
                <a:gd name="T15" fmla="*/ 283 h 427"/>
                <a:gd name="T16" fmla="*/ 174 w 248"/>
                <a:gd name="T17" fmla="*/ 376 h 427"/>
                <a:gd name="T18" fmla="*/ 152 w 248"/>
                <a:gd name="T19" fmla="*/ 399 h 427"/>
                <a:gd name="T20" fmla="*/ 129 w 248"/>
                <a:gd name="T21" fmla="*/ 376 h 427"/>
                <a:gd name="T22" fmla="*/ 129 w 248"/>
                <a:gd name="T23" fmla="*/ 283 h 427"/>
                <a:gd name="T24" fmla="*/ 119 w 248"/>
                <a:gd name="T25" fmla="*/ 283 h 427"/>
                <a:gd name="T26" fmla="*/ 119 w 248"/>
                <a:gd name="T27" fmla="*/ 376 h 427"/>
                <a:gd name="T28" fmla="*/ 119 w 248"/>
                <a:gd name="T29" fmla="*/ 376 h 427"/>
                <a:gd name="T30" fmla="*/ 119 w 248"/>
                <a:gd name="T31" fmla="*/ 376 h 427"/>
                <a:gd name="T32" fmla="*/ 97 w 248"/>
                <a:gd name="T33" fmla="*/ 399 h 427"/>
                <a:gd name="T34" fmla="*/ 74 w 248"/>
                <a:gd name="T35" fmla="*/ 376 h 427"/>
                <a:gd name="T36" fmla="*/ 74 w 248"/>
                <a:gd name="T37" fmla="*/ 376 h 427"/>
                <a:gd name="T38" fmla="*/ 74 w 248"/>
                <a:gd name="T39" fmla="*/ 283 h 427"/>
                <a:gd name="T40" fmla="*/ 29 w 248"/>
                <a:gd name="T41" fmla="*/ 283 h 427"/>
                <a:gd name="T42" fmla="*/ 47 w 248"/>
                <a:gd name="T43" fmla="*/ 214 h 427"/>
                <a:gd name="T44" fmla="*/ 46 w 248"/>
                <a:gd name="T45" fmla="*/ 214 h 427"/>
                <a:gd name="T46" fmla="*/ 29 w 248"/>
                <a:gd name="T47" fmla="*/ 197 h 427"/>
                <a:gd name="T48" fmla="*/ 31 w 248"/>
                <a:gd name="T49" fmla="*/ 190 h 427"/>
                <a:gd name="T50" fmla="*/ 54 w 248"/>
                <a:gd name="T51" fmla="*/ 84 h 427"/>
                <a:gd name="T52" fmla="*/ 54 w 248"/>
                <a:gd name="T53" fmla="*/ 84 h 427"/>
                <a:gd name="T54" fmla="*/ 124 w 248"/>
                <a:gd name="T55" fmla="*/ 28 h 427"/>
                <a:gd name="T56" fmla="*/ 124 w 248"/>
                <a:gd name="T57" fmla="*/ 0 h 427"/>
                <a:gd name="T58" fmla="*/ 27 w 248"/>
                <a:gd name="T59" fmla="*/ 76 h 427"/>
                <a:gd name="T60" fmla="*/ 26 w 248"/>
                <a:gd name="T61" fmla="*/ 78 h 427"/>
                <a:gd name="T62" fmla="*/ 4 w 248"/>
                <a:gd name="T63" fmla="*/ 182 h 427"/>
                <a:gd name="T64" fmla="*/ 1 w 248"/>
                <a:gd name="T65" fmla="*/ 197 h 427"/>
                <a:gd name="T66" fmla="*/ 14 w 248"/>
                <a:gd name="T67" fmla="*/ 229 h 427"/>
                <a:gd name="T68" fmla="*/ 2 w 248"/>
                <a:gd name="T69" fmla="*/ 276 h 427"/>
                <a:gd name="T70" fmla="*/ 7 w 248"/>
                <a:gd name="T71" fmla="*/ 300 h 427"/>
                <a:gd name="T72" fmla="*/ 29 w 248"/>
                <a:gd name="T73" fmla="*/ 311 h 427"/>
                <a:gd name="T74" fmla="*/ 46 w 248"/>
                <a:gd name="T75" fmla="*/ 311 h 427"/>
                <a:gd name="T76" fmla="*/ 46 w 248"/>
                <a:gd name="T77" fmla="*/ 376 h 427"/>
                <a:gd name="T78" fmla="*/ 97 w 248"/>
                <a:gd name="T79" fmla="*/ 427 h 427"/>
                <a:gd name="T80" fmla="*/ 124 w 248"/>
                <a:gd name="T81" fmla="*/ 419 h 427"/>
                <a:gd name="T82" fmla="*/ 152 w 248"/>
                <a:gd name="T83" fmla="*/ 427 h 427"/>
                <a:gd name="T84" fmla="*/ 202 w 248"/>
                <a:gd name="T85" fmla="*/ 376 h 427"/>
                <a:gd name="T86" fmla="*/ 202 w 248"/>
                <a:gd name="T87" fmla="*/ 311 h 427"/>
                <a:gd name="T88" fmla="*/ 218 w 248"/>
                <a:gd name="T89" fmla="*/ 311 h 427"/>
                <a:gd name="T90" fmla="*/ 240 w 248"/>
                <a:gd name="T91" fmla="*/ 300 h 427"/>
                <a:gd name="T92" fmla="*/ 245 w 248"/>
                <a:gd name="T93" fmla="*/ 276 h 427"/>
                <a:gd name="T94" fmla="*/ 233 w 248"/>
                <a:gd name="T95" fmla="*/ 229 h 427"/>
                <a:gd name="T96" fmla="*/ 246 w 248"/>
                <a:gd name="T97" fmla="*/ 197 h 427"/>
                <a:gd name="T98" fmla="*/ 246 w 248"/>
                <a:gd name="T99" fmla="*/ 197 h 427"/>
                <a:gd name="T100" fmla="*/ 244 w 248"/>
                <a:gd name="T101" fmla="*/ 182 h 427"/>
                <a:gd name="T102" fmla="*/ 223 w 248"/>
                <a:gd name="T103" fmla="*/ 86 h 427"/>
                <a:gd name="T104" fmla="*/ 124 w 248"/>
                <a:gd name="T10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8" h="427">
                  <a:moveTo>
                    <a:pt x="124" y="28"/>
                  </a:moveTo>
                  <a:cubicBezTo>
                    <a:pt x="161" y="28"/>
                    <a:pt x="191" y="56"/>
                    <a:pt x="196" y="91"/>
                  </a:cubicBezTo>
                  <a:cubicBezTo>
                    <a:pt x="217" y="190"/>
                    <a:pt x="217" y="190"/>
                    <a:pt x="217" y="190"/>
                  </a:cubicBezTo>
                  <a:cubicBezTo>
                    <a:pt x="218" y="192"/>
                    <a:pt x="218" y="195"/>
                    <a:pt x="218" y="197"/>
                  </a:cubicBezTo>
                  <a:cubicBezTo>
                    <a:pt x="218" y="197"/>
                    <a:pt x="218" y="197"/>
                    <a:pt x="218" y="197"/>
                  </a:cubicBezTo>
                  <a:cubicBezTo>
                    <a:pt x="218" y="207"/>
                    <a:pt x="211" y="214"/>
                    <a:pt x="201" y="215"/>
                  </a:cubicBezTo>
                  <a:cubicBezTo>
                    <a:pt x="218" y="283"/>
                    <a:pt x="218" y="283"/>
                    <a:pt x="218" y="283"/>
                  </a:cubicBezTo>
                  <a:cubicBezTo>
                    <a:pt x="174" y="283"/>
                    <a:pt x="174" y="283"/>
                    <a:pt x="174" y="283"/>
                  </a:cubicBezTo>
                  <a:cubicBezTo>
                    <a:pt x="174" y="376"/>
                    <a:pt x="174" y="376"/>
                    <a:pt x="174" y="376"/>
                  </a:cubicBezTo>
                  <a:cubicBezTo>
                    <a:pt x="174" y="389"/>
                    <a:pt x="164" y="399"/>
                    <a:pt x="152" y="399"/>
                  </a:cubicBezTo>
                  <a:cubicBezTo>
                    <a:pt x="139" y="399"/>
                    <a:pt x="129" y="389"/>
                    <a:pt x="129" y="376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19" y="283"/>
                    <a:pt x="119" y="283"/>
                    <a:pt x="119" y="283"/>
                  </a:cubicBezTo>
                  <a:cubicBezTo>
                    <a:pt x="119" y="376"/>
                    <a:pt x="119" y="376"/>
                    <a:pt x="119" y="376"/>
                  </a:cubicBezTo>
                  <a:cubicBezTo>
                    <a:pt x="119" y="376"/>
                    <a:pt x="119" y="376"/>
                    <a:pt x="119" y="376"/>
                  </a:cubicBezTo>
                  <a:cubicBezTo>
                    <a:pt x="119" y="376"/>
                    <a:pt x="119" y="376"/>
                    <a:pt x="119" y="376"/>
                  </a:cubicBezTo>
                  <a:cubicBezTo>
                    <a:pt x="119" y="389"/>
                    <a:pt x="109" y="399"/>
                    <a:pt x="97" y="399"/>
                  </a:cubicBezTo>
                  <a:cubicBezTo>
                    <a:pt x="84" y="399"/>
                    <a:pt x="74" y="389"/>
                    <a:pt x="74" y="376"/>
                  </a:cubicBezTo>
                  <a:cubicBezTo>
                    <a:pt x="74" y="376"/>
                    <a:pt x="74" y="376"/>
                    <a:pt x="74" y="376"/>
                  </a:cubicBezTo>
                  <a:cubicBezTo>
                    <a:pt x="74" y="283"/>
                    <a:pt x="74" y="283"/>
                    <a:pt x="74" y="283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6" y="214"/>
                  </a:cubicBezTo>
                  <a:cubicBezTo>
                    <a:pt x="37" y="214"/>
                    <a:pt x="29" y="207"/>
                    <a:pt x="29" y="197"/>
                  </a:cubicBezTo>
                  <a:cubicBezTo>
                    <a:pt x="29" y="195"/>
                    <a:pt x="30" y="192"/>
                    <a:pt x="31" y="190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1" y="52"/>
                    <a:pt x="90" y="28"/>
                    <a:pt x="124" y="28"/>
                  </a:cubicBezTo>
                  <a:moveTo>
                    <a:pt x="124" y="0"/>
                  </a:moveTo>
                  <a:cubicBezTo>
                    <a:pt x="78" y="0"/>
                    <a:pt x="38" y="32"/>
                    <a:pt x="27" y="76"/>
                  </a:cubicBezTo>
                  <a:cubicBezTo>
                    <a:pt x="27" y="77"/>
                    <a:pt x="26" y="78"/>
                    <a:pt x="26" y="78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2" y="187"/>
                    <a:pt x="1" y="192"/>
                    <a:pt x="1" y="197"/>
                  </a:cubicBezTo>
                  <a:cubicBezTo>
                    <a:pt x="1" y="209"/>
                    <a:pt x="6" y="221"/>
                    <a:pt x="14" y="229"/>
                  </a:cubicBezTo>
                  <a:cubicBezTo>
                    <a:pt x="2" y="276"/>
                    <a:pt x="2" y="276"/>
                    <a:pt x="2" y="276"/>
                  </a:cubicBezTo>
                  <a:cubicBezTo>
                    <a:pt x="0" y="284"/>
                    <a:pt x="1" y="293"/>
                    <a:pt x="7" y="300"/>
                  </a:cubicBezTo>
                  <a:cubicBezTo>
                    <a:pt x="12" y="307"/>
                    <a:pt x="20" y="311"/>
                    <a:pt x="29" y="311"/>
                  </a:cubicBezTo>
                  <a:cubicBezTo>
                    <a:pt x="46" y="311"/>
                    <a:pt x="46" y="311"/>
                    <a:pt x="46" y="311"/>
                  </a:cubicBezTo>
                  <a:cubicBezTo>
                    <a:pt x="46" y="376"/>
                    <a:pt x="46" y="376"/>
                    <a:pt x="46" y="376"/>
                  </a:cubicBezTo>
                  <a:cubicBezTo>
                    <a:pt x="46" y="404"/>
                    <a:pt x="69" y="427"/>
                    <a:pt x="97" y="427"/>
                  </a:cubicBezTo>
                  <a:cubicBezTo>
                    <a:pt x="107" y="427"/>
                    <a:pt x="116" y="424"/>
                    <a:pt x="124" y="419"/>
                  </a:cubicBezTo>
                  <a:cubicBezTo>
                    <a:pt x="132" y="424"/>
                    <a:pt x="141" y="427"/>
                    <a:pt x="152" y="427"/>
                  </a:cubicBezTo>
                  <a:cubicBezTo>
                    <a:pt x="179" y="427"/>
                    <a:pt x="202" y="404"/>
                    <a:pt x="202" y="376"/>
                  </a:cubicBezTo>
                  <a:cubicBezTo>
                    <a:pt x="202" y="311"/>
                    <a:pt x="202" y="311"/>
                    <a:pt x="202" y="311"/>
                  </a:cubicBezTo>
                  <a:cubicBezTo>
                    <a:pt x="218" y="311"/>
                    <a:pt x="218" y="311"/>
                    <a:pt x="218" y="311"/>
                  </a:cubicBezTo>
                  <a:cubicBezTo>
                    <a:pt x="227" y="311"/>
                    <a:pt x="235" y="307"/>
                    <a:pt x="240" y="300"/>
                  </a:cubicBezTo>
                  <a:cubicBezTo>
                    <a:pt x="246" y="293"/>
                    <a:pt x="248" y="284"/>
                    <a:pt x="245" y="276"/>
                  </a:cubicBezTo>
                  <a:cubicBezTo>
                    <a:pt x="233" y="229"/>
                    <a:pt x="233" y="229"/>
                    <a:pt x="233" y="229"/>
                  </a:cubicBezTo>
                  <a:cubicBezTo>
                    <a:pt x="241" y="221"/>
                    <a:pt x="246" y="209"/>
                    <a:pt x="246" y="197"/>
                  </a:cubicBezTo>
                  <a:cubicBezTo>
                    <a:pt x="246" y="197"/>
                    <a:pt x="246" y="197"/>
                    <a:pt x="246" y="197"/>
                  </a:cubicBezTo>
                  <a:cubicBezTo>
                    <a:pt x="246" y="192"/>
                    <a:pt x="245" y="187"/>
                    <a:pt x="244" y="182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216" y="37"/>
                    <a:pt x="174" y="0"/>
                    <a:pt x="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1136" y="1846"/>
              <a:ext cx="93" cy="9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29" name="Freeform 33"/>
            <p:cNvSpPr>
              <a:spLocks noEditPoints="1"/>
            </p:cNvSpPr>
            <p:nvPr/>
          </p:nvSpPr>
          <p:spPr bwMode="auto">
            <a:xfrm>
              <a:off x="1126" y="1835"/>
              <a:ext cx="114" cy="114"/>
            </a:xfrm>
            <a:custGeom>
              <a:avLst/>
              <a:gdLst>
                <a:gd name="T0" fmla="*/ 76 w 152"/>
                <a:gd name="T1" fmla="*/ 28 h 152"/>
                <a:gd name="T2" fmla="*/ 124 w 152"/>
                <a:gd name="T3" fmla="*/ 76 h 152"/>
                <a:gd name="T4" fmla="*/ 76 w 152"/>
                <a:gd name="T5" fmla="*/ 124 h 152"/>
                <a:gd name="T6" fmla="*/ 28 w 152"/>
                <a:gd name="T7" fmla="*/ 76 h 152"/>
                <a:gd name="T8" fmla="*/ 76 w 152"/>
                <a:gd name="T9" fmla="*/ 28 h 152"/>
                <a:gd name="T10" fmla="*/ 76 w 152"/>
                <a:gd name="T11" fmla="*/ 0 h 152"/>
                <a:gd name="T12" fmla="*/ 0 w 152"/>
                <a:gd name="T13" fmla="*/ 76 h 152"/>
                <a:gd name="T14" fmla="*/ 76 w 152"/>
                <a:gd name="T15" fmla="*/ 152 h 152"/>
                <a:gd name="T16" fmla="*/ 152 w 152"/>
                <a:gd name="T17" fmla="*/ 76 h 152"/>
                <a:gd name="T18" fmla="*/ 76 w 152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76" y="28"/>
                  </a:moveTo>
                  <a:cubicBezTo>
                    <a:pt x="102" y="28"/>
                    <a:pt x="124" y="50"/>
                    <a:pt x="124" y="76"/>
                  </a:cubicBezTo>
                  <a:cubicBezTo>
                    <a:pt x="124" y="103"/>
                    <a:pt x="102" y="124"/>
                    <a:pt x="76" y="124"/>
                  </a:cubicBezTo>
                  <a:cubicBezTo>
                    <a:pt x="49" y="124"/>
                    <a:pt x="28" y="103"/>
                    <a:pt x="28" y="76"/>
                  </a:cubicBezTo>
                  <a:cubicBezTo>
                    <a:pt x="28" y="50"/>
                    <a:pt x="49" y="28"/>
                    <a:pt x="76" y="28"/>
                  </a:cubicBezTo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1276" y="1924"/>
              <a:ext cx="167" cy="309"/>
            </a:xfrm>
            <a:custGeom>
              <a:avLst/>
              <a:gdLst>
                <a:gd name="T0" fmla="*/ 154 w 223"/>
                <a:gd name="T1" fmla="*/ 411 h 411"/>
                <a:gd name="T2" fmla="*/ 111 w 223"/>
                <a:gd name="T3" fmla="*/ 383 h 411"/>
                <a:gd name="T4" fmla="*/ 69 w 223"/>
                <a:gd name="T5" fmla="*/ 411 h 411"/>
                <a:gd name="T6" fmla="*/ 23 w 223"/>
                <a:gd name="T7" fmla="*/ 365 h 411"/>
                <a:gd name="T8" fmla="*/ 23 w 223"/>
                <a:gd name="T9" fmla="*/ 221 h 411"/>
                <a:gd name="T10" fmla="*/ 23 w 223"/>
                <a:gd name="T11" fmla="*/ 221 h 411"/>
                <a:gd name="T12" fmla="*/ 0 w 223"/>
                <a:gd name="T13" fmla="*/ 186 h 411"/>
                <a:gd name="T14" fmla="*/ 0 w 223"/>
                <a:gd name="T15" fmla="*/ 112 h 411"/>
                <a:gd name="T16" fmla="*/ 0 w 223"/>
                <a:gd name="T17" fmla="*/ 110 h 411"/>
                <a:gd name="T18" fmla="*/ 111 w 223"/>
                <a:gd name="T19" fmla="*/ 0 h 411"/>
                <a:gd name="T20" fmla="*/ 223 w 223"/>
                <a:gd name="T21" fmla="*/ 112 h 411"/>
                <a:gd name="T22" fmla="*/ 223 w 223"/>
                <a:gd name="T23" fmla="*/ 186 h 411"/>
                <a:gd name="T24" fmla="*/ 200 w 223"/>
                <a:gd name="T25" fmla="*/ 221 h 411"/>
                <a:gd name="T26" fmla="*/ 200 w 223"/>
                <a:gd name="T27" fmla="*/ 365 h 411"/>
                <a:gd name="T28" fmla="*/ 154 w 223"/>
                <a:gd name="T2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" h="411">
                  <a:moveTo>
                    <a:pt x="154" y="411"/>
                  </a:moveTo>
                  <a:cubicBezTo>
                    <a:pt x="135" y="411"/>
                    <a:pt x="118" y="399"/>
                    <a:pt x="111" y="383"/>
                  </a:cubicBezTo>
                  <a:cubicBezTo>
                    <a:pt x="104" y="399"/>
                    <a:pt x="88" y="411"/>
                    <a:pt x="69" y="411"/>
                  </a:cubicBezTo>
                  <a:cubicBezTo>
                    <a:pt x="43" y="411"/>
                    <a:pt x="23" y="390"/>
                    <a:pt x="23" y="365"/>
                  </a:cubicBezTo>
                  <a:cubicBezTo>
                    <a:pt x="23" y="221"/>
                    <a:pt x="23" y="221"/>
                    <a:pt x="23" y="221"/>
                  </a:cubicBezTo>
                  <a:cubicBezTo>
                    <a:pt x="23" y="221"/>
                    <a:pt x="23" y="221"/>
                    <a:pt x="23" y="221"/>
                  </a:cubicBezTo>
                  <a:cubicBezTo>
                    <a:pt x="9" y="215"/>
                    <a:pt x="0" y="202"/>
                    <a:pt x="0" y="18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1"/>
                    <a:pt x="0" y="111"/>
                    <a:pt x="0" y="110"/>
                  </a:cubicBezTo>
                  <a:cubicBezTo>
                    <a:pt x="1" y="49"/>
                    <a:pt x="50" y="0"/>
                    <a:pt x="111" y="0"/>
                  </a:cubicBezTo>
                  <a:cubicBezTo>
                    <a:pt x="173" y="0"/>
                    <a:pt x="223" y="50"/>
                    <a:pt x="223" y="112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3" y="202"/>
                    <a:pt x="213" y="215"/>
                    <a:pt x="200" y="221"/>
                  </a:cubicBezTo>
                  <a:cubicBezTo>
                    <a:pt x="200" y="365"/>
                    <a:pt x="200" y="365"/>
                    <a:pt x="200" y="365"/>
                  </a:cubicBezTo>
                  <a:cubicBezTo>
                    <a:pt x="200" y="390"/>
                    <a:pt x="179" y="411"/>
                    <a:pt x="154" y="41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31" name="Freeform 35"/>
            <p:cNvSpPr>
              <a:spLocks noEditPoints="1"/>
            </p:cNvSpPr>
            <p:nvPr/>
          </p:nvSpPr>
          <p:spPr bwMode="auto">
            <a:xfrm>
              <a:off x="1265" y="1914"/>
              <a:ext cx="189" cy="330"/>
            </a:xfrm>
            <a:custGeom>
              <a:avLst/>
              <a:gdLst>
                <a:gd name="T0" fmla="*/ 125 w 251"/>
                <a:gd name="T1" fmla="*/ 28 h 439"/>
                <a:gd name="T2" fmla="*/ 223 w 251"/>
                <a:gd name="T3" fmla="*/ 126 h 439"/>
                <a:gd name="T4" fmla="*/ 223 w 251"/>
                <a:gd name="T5" fmla="*/ 200 h 439"/>
                <a:gd name="T6" fmla="*/ 200 w 251"/>
                <a:gd name="T7" fmla="*/ 224 h 439"/>
                <a:gd name="T8" fmla="*/ 200 w 251"/>
                <a:gd name="T9" fmla="*/ 234 h 439"/>
                <a:gd name="T10" fmla="*/ 200 w 251"/>
                <a:gd name="T11" fmla="*/ 379 h 439"/>
                <a:gd name="T12" fmla="*/ 168 w 251"/>
                <a:gd name="T13" fmla="*/ 411 h 439"/>
                <a:gd name="T14" fmla="*/ 136 w 251"/>
                <a:gd name="T15" fmla="*/ 379 h 439"/>
                <a:gd name="T16" fmla="*/ 136 w 251"/>
                <a:gd name="T17" fmla="*/ 376 h 439"/>
                <a:gd name="T18" fmla="*/ 136 w 251"/>
                <a:gd name="T19" fmla="*/ 234 h 439"/>
                <a:gd name="T20" fmla="*/ 136 w 251"/>
                <a:gd name="T21" fmla="*/ 234 h 439"/>
                <a:gd name="T22" fmla="*/ 136 w 251"/>
                <a:gd name="T23" fmla="*/ 234 h 439"/>
                <a:gd name="T24" fmla="*/ 125 w 251"/>
                <a:gd name="T25" fmla="*/ 224 h 439"/>
                <a:gd name="T26" fmla="*/ 115 w 251"/>
                <a:gd name="T27" fmla="*/ 234 h 439"/>
                <a:gd name="T28" fmla="*/ 115 w 251"/>
                <a:gd name="T29" fmla="*/ 234 h 439"/>
                <a:gd name="T30" fmla="*/ 115 w 251"/>
                <a:gd name="T31" fmla="*/ 234 h 439"/>
                <a:gd name="T32" fmla="*/ 115 w 251"/>
                <a:gd name="T33" fmla="*/ 379 h 439"/>
                <a:gd name="T34" fmla="*/ 115 w 251"/>
                <a:gd name="T35" fmla="*/ 379 h 439"/>
                <a:gd name="T36" fmla="*/ 83 w 251"/>
                <a:gd name="T37" fmla="*/ 411 h 439"/>
                <a:gd name="T38" fmla="*/ 51 w 251"/>
                <a:gd name="T39" fmla="*/ 379 h 439"/>
                <a:gd name="T40" fmla="*/ 51 w 251"/>
                <a:gd name="T41" fmla="*/ 234 h 439"/>
                <a:gd name="T42" fmla="*/ 51 w 251"/>
                <a:gd name="T43" fmla="*/ 234 h 439"/>
                <a:gd name="T44" fmla="*/ 51 w 251"/>
                <a:gd name="T45" fmla="*/ 224 h 439"/>
                <a:gd name="T46" fmla="*/ 28 w 251"/>
                <a:gd name="T47" fmla="*/ 200 h 439"/>
                <a:gd name="T48" fmla="*/ 28 w 251"/>
                <a:gd name="T49" fmla="*/ 126 h 439"/>
                <a:gd name="T50" fmla="*/ 28 w 251"/>
                <a:gd name="T51" fmla="*/ 126 h 439"/>
                <a:gd name="T52" fmla="*/ 125 w 251"/>
                <a:gd name="T53" fmla="*/ 28 h 439"/>
                <a:gd name="T54" fmla="*/ 125 w 251"/>
                <a:gd name="T55" fmla="*/ 0 h 439"/>
                <a:gd name="T56" fmla="*/ 0 w 251"/>
                <a:gd name="T57" fmla="*/ 123 h 439"/>
                <a:gd name="T58" fmla="*/ 0 w 251"/>
                <a:gd name="T59" fmla="*/ 126 h 439"/>
                <a:gd name="T60" fmla="*/ 0 w 251"/>
                <a:gd name="T61" fmla="*/ 200 h 439"/>
                <a:gd name="T62" fmla="*/ 23 w 251"/>
                <a:gd name="T63" fmla="*/ 243 h 439"/>
                <a:gd name="T64" fmla="*/ 23 w 251"/>
                <a:gd name="T65" fmla="*/ 379 h 439"/>
                <a:gd name="T66" fmla="*/ 83 w 251"/>
                <a:gd name="T67" fmla="*/ 439 h 439"/>
                <a:gd name="T68" fmla="*/ 125 w 251"/>
                <a:gd name="T69" fmla="*/ 421 h 439"/>
                <a:gd name="T70" fmla="*/ 168 w 251"/>
                <a:gd name="T71" fmla="*/ 439 h 439"/>
                <a:gd name="T72" fmla="*/ 228 w 251"/>
                <a:gd name="T73" fmla="*/ 379 h 439"/>
                <a:gd name="T74" fmla="*/ 228 w 251"/>
                <a:gd name="T75" fmla="*/ 243 h 439"/>
                <a:gd name="T76" fmla="*/ 251 w 251"/>
                <a:gd name="T77" fmla="*/ 200 h 439"/>
                <a:gd name="T78" fmla="*/ 251 w 251"/>
                <a:gd name="T79" fmla="*/ 126 h 439"/>
                <a:gd name="T80" fmla="*/ 125 w 251"/>
                <a:gd name="T81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1" h="439">
                  <a:moveTo>
                    <a:pt x="125" y="28"/>
                  </a:moveTo>
                  <a:cubicBezTo>
                    <a:pt x="179" y="28"/>
                    <a:pt x="223" y="72"/>
                    <a:pt x="223" y="126"/>
                  </a:cubicBezTo>
                  <a:cubicBezTo>
                    <a:pt x="223" y="200"/>
                    <a:pt x="223" y="200"/>
                    <a:pt x="223" y="200"/>
                  </a:cubicBezTo>
                  <a:cubicBezTo>
                    <a:pt x="223" y="213"/>
                    <a:pt x="213" y="223"/>
                    <a:pt x="200" y="224"/>
                  </a:cubicBezTo>
                  <a:cubicBezTo>
                    <a:pt x="200" y="234"/>
                    <a:pt x="200" y="234"/>
                    <a:pt x="200" y="234"/>
                  </a:cubicBezTo>
                  <a:cubicBezTo>
                    <a:pt x="200" y="379"/>
                    <a:pt x="200" y="379"/>
                    <a:pt x="200" y="379"/>
                  </a:cubicBezTo>
                  <a:cubicBezTo>
                    <a:pt x="200" y="396"/>
                    <a:pt x="185" y="411"/>
                    <a:pt x="168" y="411"/>
                  </a:cubicBezTo>
                  <a:cubicBezTo>
                    <a:pt x="150" y="411"/>
                    <a:pt x="136" y="396"/>
                    <a:pt x="136" y="379"/>
                  </a:cubicBezTo>
                  <a:cubicBezTo>
                    <a:pt x="136" y="378"/>
                    <a:pt x="136" y="377"/>
                    <a:pt x="136" y="376"/>
                  </a:cubicBezTo>
                  <a:cubicBezTo>
                    <a:pt x="136" y="234"/>
                    <a:pt x="136" y="234"/>
                    <a:pt x="136" y="234"/>
                  </a:cubicBezTo>
                  <a:cubicBezTo>
                    <a:pt x="136" y="234"/>
                    <a:pt x="136" y="234"/>
                    <a:pt x="136" y="234"/>
                  </a:cubicBezTo>
                  <a:cubicBezTo>
                    <a:pt x="136" y="234"/>
                    <a:pt x="136" y="234"/>
                    <a:pt x="136" y="234"/>
                  </a:cubicBezTo>
                  <a:cubicBezTo>
                    <a:pt x="136" y="228"/>
                    <a:pt x="131" y="224"/>
                    <a:pt x="125" y="224"/>
                  </a:cubicBezTo>
                  <a:cubicBezTo>
                    <a:pt x="120" y="224"/>
                    <a:pt x="115" y="228"/>
                    <a:pt x="115" y="234"/>
                  </a:cubicBezTo>
                  <a:cubicBezTo>
                    <a:pt x="115" y="234"/>
                    <a:pt x="115" y="234"/>
                    <a:pt x="115" y="234"/>
                  </a:cubicBezTo>
                  <a:cubicBezTo>
                    <a:pt x="115" y="234"/>
                    <a:pt x="115" y="234"/>
                    <a:pt x="115" y="234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96"/>
                    <a:pt x="101" y="411"/>
                    <a:pt x="83" y="411"/>
                  </a:cubicBezTo>
                  <a:cubicBezTo>
                    <a:pt x="65" y="411"/>
                    <a:pt x="51" y="396"/>
                    <a:pt x="51" y="379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38" y="224"/>
                    <a:pt x="28" y="213"/>
                    <a:pt x="28" y="200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72"/>
                    <a:pt x="71" y="28"/>
                    <a:pt x="125" y="28"/>
                  </a:cubicBezTo>
                  <a:moveTo>
                    <a:pt x="125" y="0"/>
                  </a:moveTo>
                  <a:cubicBezTo>
                    <a:pt x="57" y="0"/>
                    <a:pt x="1" y="55"/>
                    <a:pt x="0" y="123"/>
                  </a:cubicBezTo>
                  <a:cubicBezTo>
                    <a:pt x="0" y="124"/>
                    <a:pt x="0" y="125"/>
                    <a:pt x="0" y="126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8"/>
                    <a:pt x="9" y="234"/>
                    <a:pt x="23" y="243"/>
                  </a:cubicBezTo>
                  <a:cubicBezTo>
                    <a:pt x="23" y="379"/>
                    <a:pt x="23" y="379"/>
                    <a:pt x="23" y="379"/>
                  </a:cubicBezTo>
                  <a:cubicBezTo>
                    <a:pt x="23" y="412"/>
                    <a:pt x="50" y="439"/>
                    <a:pt x="83" y="439"/>
                  </a:cubicBezTo>
                  <a:cubicBezTo>
                    <a:pt x="99" y="439"/>
                    <a:pt x="114" y="432"/>
                    <a:pt x="125" y="421"/>
                  </a:cubicBezTo>
                  <a:cubicBezTo>
                    <a:pt x="136" y="432"/>
                    <a:pt x="151" y="439"/>
                    <a:pt x="168" y="439"/>
                  </a:cubicBezTo>
                  <a:cubicBezTo>
                    <a:pt x="201" y="439"/>
                    <a:pt x="228" y="412"/>
                    <a:pt x="228" y="379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42" y="234"/>
                    <a:pt x="251" y="218"/>
                    <a:pt x="251" y="200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1310" y="1833"/>
              <a:ext cx="99" cy="9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1300" y="1822"/>
              <a:ext cx="119" cy="120"/>
            </a:xfrm>
            <a:custGeom>
              <a:avLst/>
              <a:gdLst>
                <a:gd name="T0" fmla="*/ 79 w 159"/>
                <a:gd name="T1" fmla="*/ 28 h 159"/>
                <a:gd name="T2" fmla="*/ 131 w 159"/>
                <a:gd name="T3" fmla="*/ 79 h 159"/>
                <a:gd name="T4" fmla="*/ 79 w 159"/>
                <a:gd name="T5" fmla="*/ 131 h 159"/>
                <a:gd name="T6" fmla="*/ 28 w 159"/>
                <a:gd name="T7" fmla="*/ 79 h 159"/>
                <a:gd name="T8" fmla="*/ 79 w 159"/>
                <a:gd name="T9" fmla="*/ 28 h 159"/>
                <a:gd name="T10" fmla="*/ 79 w 159"/>
                <a:gd name="T11" fmla="*/ 0 h 159"/>
                <a:gd name="T12" fmla="*/ 0 w 159"/>
                <a:gd name="T13" fmla="*/ 79 h 159"/>
                <a:gd name="T14" fmla="*/ 79 w 159"/>
                <a:gd name="T15" fmla="*/ 159 h 159"/>
                <a:gd name="T16" fmla="*/ 159 w 159"/>
                <a:gd name="T17" fmla="*/ 79 h 159"/>
                <a:gd name="T18" fmla="*/ 79 w 159"/>
                <a:gd name="T1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159">
                  <a:moveTo>
                    <a:pt x="79" y="28"/>
                  </a:moveTo>
                  <a:cubicBezTo>
                    <a:pt x="108" y="28"/>
                    <a:pt x="131" y="51"/>
                    <a:pt x="131" y="79"/>
                  </a:cubicBezTo>
                  <a:cubicBezTo>
                    <a:pt x="131" y="108"/>
                    <a:pt x="108" y="131"/>
                    <a:pt x="79" y="131"/>
                  </a:cubicBezTo>
                  <a:cubicBezTo>
                    <a:pt x="51" y="131"/>
                    <a:pt x="28" y="108"/>
                    <a:pt x="28" y="79"/>
                  </a:cubicBezTo>
                  <a:cubicBezTo>
                    <a:pt x="28" y="51"/>
                    <a:pt x="51" y="28"/>
                    <a:pt x="79" y="28"/>
                  </a:cubicBezTo>
                  <a:moveTo>
                    <a:pt x="79" y="0"/>
                  </a:moveTo>
                  <a:cubicBezTo>
                    <a:pt x="36" y="0"/>
                    <a:pt x="0" y="35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5"/>
                    <a:pt x="123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936" y="1697"/>
              <a:ext cx="679" cy="608"/>
            </a:xfrm>
            <a:custGeom>
              <a:avLst/>
              <a:gdLst>
                <a:gd name="T0" fmla="*/ 212 w 904"/>
                <a:gd name="T1" fmla="*/ 809 h 809"/>
                <a:gd name="T2" fmla="*/ 198 w 904"/>
                <a:gd name="T3" fmla="*/ 808 h 809"/>
                <a:gd name="T4" fmla="*/ 187 w 904"/>
                <a:gd name="T5" fmla="*/ 807 h 809"/>
                <a:gd name="T6" fmla="*/ 181 w 904"/>
                <a:gd name="T7" fmla="*/ 806 h 809"/>
                <a:gd name="T8" fmla="*/ 178 w 904"/>
                <a:gd name="T9" fmla="*/ 806 h 809"/>
                <a:gd name="T10" fmla="*/ 63 w 904"/>
                <a:gd name="T11" fmla="*/ 667 h 809"/>
                <a:gd name="T12" fmla="*/ 63 w 904"/>
                <a:gd name="T13" fmla="*/ 664 h 809"/>
                <a:gd name="T14" fmla="*/ 63 w 904"/>
                <a:gd name="T15" fmla="*/ 453 h 809"/>
                <a:gd name="T16" fmla="*/ 42 w 904"/>
                <a:gd name="T17" fmla="*/ 436 h 809"/>
                <a:gd name="T18" fmla="*/ 0 w 904"/>
                <a:gd name="T19" fmla="*/ 334 h 809"/>
                <a:gd name="T20" fmla="*/ 72 w 904"/>
                <a:gd name="T21" fmla="*/ 208 h 809"/>
                <a:gd name="T22" fmla="*/ 410 w 904"/>
                <a:gd name="T23" fmla="*/ 11 h 809"/>
                <a:gd name="T24" fmla="*/ 452 w 904"/>
                <a:gd name="T25" fmla="*/ 0 h 809"/>
                <a:gd name="T26" fmla="*/ 452 w 904"/>
                <a:gd name="T27" fmla="*/ 0 h 809"/>
                <a:gd name="T28" fmla="*/ 494 w 904"/>
                <a:gd name="T29" fmla="*/ 11 h 809"/>
                <a:gd name="T30" fmla="*/ 831 w 904"/>
                <a:gd name="T31" fmla="*/ 208 h 809"/>
                <a:gd name="T32" fmla="*/ 904 w 904"/>
                <a:gd name="T33" fmla="*/ 334 h 809"/>
                <a:gd name="T34" fmla="*/ 862 w 904"/>
                <a:gd name="T35" fmla="*/ 436 h 809"/>
                <a:gd name="T36" fmla="*/ 841 w 904"/>
                <a:gd name="T37" fmla="*/ 453 h 809"/>
                <a:gd name="T38" fmla="*/ 841 w 904"/>
                <a:gd name="T39" fmla="*/ 664 h 809"/>
                <a:gd name="T40" fmla="*/ 841 w 904"/>
                <a:gd name="T41" fmla="*/ 667 h 809"/>
                <a:gd name="T42" fmla="*/ 726 w 904"/>
                <a:gd name="T43" fmla="*/ 806 h 809"/>
                <a:gd name="T44" fmla="*/ 723 w 904"/>
                <a:gd name="T45" fmla="*/ 806 h 809"/>
                <a:gd name="T46" fmla="*/ 717 w 904"/>
                <a:gd name="T47" fmla="*/ 807 h 809"/>
                <a:gd name="T48" fmla="*/ 706 w 904"/>
                <a:gd name="T49" fmla="*/ 808 h 809"/>
                <a:gd name="T50" fmla="*/ 692 w 904"/>
                <a:gd name="T51" fmla="*/ 809 h 809"/>
                <a:gd name="T52" fmla="*/ 212 w 904"/>
                <a:gd name="T53" fmla="*/ 809 h 809"/>
                <a:gd name="T54" fmla="*/ 692 w 904"/>
                <a:gd name="T55" fmla="*/ 713 h 809"/>
                <a:gd name="T56" fmla="*/ 701 w 904"/>
                <a:gd name="T57" fmla="*/ 713 h 809"/>
                <a:gd name="T58" fmla="*/ 706 w 904"/>
                <a:gd name="T59" fmla="*/ 712 h 809"/>
                <a:gd name="T60" fmla="*/ 745 w 904"/>
                <a:gd name="T61" fmla="*/ 664 h 809"/>
                <a:gd name="T62" fmla="*/ 745 w 904"/>
                <a:gd name="T63" fmla="*/ 398 h 809"/>
                <a:gd name="T64" fmla="*/ 759 w 904"/>
                <a:gd name="T65" fmla="*/ 384 h 809"/>
                <a:gd name="T66" fmla="*/ 808 w 904"/>
                <a:gd name="T67" fmla="*/ 334 h 809"/>
                <a:gd name="T68" fmla="*/ 783 w 904"/>
                <a:gd name="T69" fmla="*/ 291 h 809"/>
                <a:gd name="T70" fmla="*/ 452 w 904"/>
                <a:gd name="T71" fmla="*/ 98 h 809"/>
                <a:gd name="T72" fmla="*/ 121 w 904"/>
                <a:gd name="T73" fmla="*/ 291 h 809"/>
                <a:gd name="T74" fmla="*/ 96 w 904"/>
                <a:gd name="T75" fmla="*/ 334 h 809"/>
                <a:gd name="T76" fmla="*/ 145 w 904"/>
                <a:gd name="T77" fmla="*/ 384 h 809"/>
                <a:gd name="T78" fmla="*/ 159 w 904"/>
                <a:gd name="T79" fmla="*/ 398 h 809"/>
                <a:gd name="T80" fmla="*/ 159 w 904"/>
                <a:gd name="T81" fmla="*/ 664 h 809"/>
                <a:gd name="T82" fmla="*/ 198 w 904"/>
                <a:gd name="T83" fmla="*/ 712 h 809"/>
                <a:gd name="T84" fmla="*/ 203 w 904"/>
                <a:gd name="T85" fmla="*/ 713 h 809"/>
                <a:gd name="T86" fmla="*/ 211 w 904"/>
                <a:gd name="T87" fmla="*/ 713 h 809"/>
                <a:gd name="T88" fmla="*/ 212 w 904"/>
                <a:gd name="T89" fmla="*/ 713 h 809"/>
                <a:gd name="T90" fmla="*/ 692 w 904"/>
                <a:gd name="T91" fmla="*/ 713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4" h="809">
                  <a:moveTo>
                    <a:pt x="212" y="809"/>
                  </a:moveTo>
                  <a:cubicBezTo>
                    <a:pt x="208" y="809"/>
                    <a:pt x="203" y="809"/>
                    <a:pt x="198" y="808"/>
                  </a:cubicBezTo>
                  <a:cubicBezTo>
                    <a:pt x="194" y="808"/>
                    <a:pt x="190" y="808"/>
                    <a:pt x="187" y="807"/>
                  </a:cubicBezTo>
                  <a:cubicBezTo>
                    <a:pt x="181" y="806"/>
                    <a:pt x="181" y="806"/>
                    <a:pt x="181" y="806"/>
                  </a:cubicBezTo>
                  <a:cubicBezTo>
                    <a:pt x="180" y="806"/>
                    <a:pt x="179" y="806"/>
                    <a:pt x="178" y="806"/>
                  </a:cubicBezTo>
                  <a:cubicBezTo>
                    <a:pt x="112" y="791"/>
                    <a:pt x="65" y="734"/>
                    <a:pt x="63" y="667"/>
                  </a:cubicBezTo>
                  <a:cubicBezTo>
                    <a:pt x="63" y="666"/>
                    <a:pt x="63" y="665"/>
                    <a:pt x="63" y="664"/>
                  </a:cubicBezTo>
                  <a:cubicBezTo>
                    <a:pt x="63" y="453"/>
                    <a:pt x="63" y="453"/>
                    <a:pt x="63" y="453"/>
                  </a:cubicBezTo>
                  <a:cubicBezTo>
                    <a:pt x="55" y="448"/>
                    <a:pt x="48" y="442"/>
                    <a:pt x="42" y="436"/>
                  </a:cubicBezTo>
                  <a:cubicBezTo>
                    <a:pt x="15" y="408"/>
                    <a:pt x="0" y="372"/>
                    <a:pt x="0" y="334"/>
                  </a:cubicBezTo>
                  <a:cubicBezTo>
                    <a:pt x="0" y="282"/>
                    <a:pt x="28" y="234"/>
                    <a:pt x="72" y="208"/>
                  </a:cubicBezTo>
                  <a:cubicBezTo>
                    <a:pt x="410" y="11"/>
                    <a:pt x="410" y="11"/>
                    <a:pt x="410" y="11"/>
                  </a:cubicBezTo>
                  <a:cubicBezTo>
                    <a:pt x="423" y="4"/>
                    <a:pt x="437" y="0"/>
                    <a:pt x="452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67" y="0"/>
                    <a:pt x="481" y="4"/>
                    <a:pt x="494" y="11"/>
                  </a:cubicBezTo>
                  <a:cubicBezTo>
                    <a:pt x="831" y="208"/>
                    <a:pt x="831" y="208"/>
                    <a:pt x="831" y="208"/>
                  </a:cubicBezTo>
                  <a:cubicBezTo>
                    <a:pt x="876" y="234"/>
                    <a:pt x="904" y="282"/>
                    <a:pt x="904" y="334"/>
                  </a:cubicBezTo>
                  <a:cubicBezTo>
                    <a:pt x="904" y="372"/>
                    <a:pt x="889" y="408"/>
                    <a:pt x="862" y="436"/>
                  </a:cubicBezTo>
                  <a:cubicBezTo>
                    <a:pt x="855" y="442"/>
                    <a:pt x="848" y="448"/>
                    <a:pt x="841" y="453"/>
                  </a:cubicBezTo>
                  <a:cubicBezTo>
                    <a:pt x="841" y="664"/>
                    <a:pt x="841" y="664"/>
                    <a:pt x="841" y="664"/>
                  </a:cubicBezTo>
                  <a:cubicBezTo>
                    <a:pt x="841" y="665"/>
                    <a:pt x="841" y="666"/>
                    <a:pt x="841" y="667"/>
                  </a:cubicBezTo>
                  <a:cubicBezTo>
                    <a:pt x="839" y="734"/>
                    <a:pt x="792" y="791"/>
                    <a:pt x="726" y="806"/>
                  </a:cubicBezTo>
                  <a:cubicBezTo>
                    <a:pt x="725" y="806"/>
                    <a:pt x="724" y="806"/>
                    <a:pt x="723" y="806"/>
                  </a:cubicBezTo>
                  <a:cubicBezTo>
                    <a:pt x="717" y="807"/>
                    <a:pt x="717" y="807"/>
                    <a:pt x="717" y="807"/>
                  </a:cubicBezTo>
                  <a:cubicBezTo>
                    <a:pt x="713" y="808"/>
                    <a:pt x="710" y="808"/>
                    <a:pt x="706" y="808"/>
                  </a:cubicBezTo>
                  <a:cubicBezTo>
                    <a:pt x="701" y="809"/>
                    <a:pt x="696" y="809"/>
                    <a:pt x="692" y="809"/>
                  </a:cubicBezTo>
                  <a:lnTo>
                    <a:pt x="212" y="809"/>
                  </a:lnTo>
                  <a:close/>
                  <a:moveTo>
                    <a:pt x="692" y="713"/>
                  </a:moveTo>
                  <a:cubicBezTo>
                    <a:pt x="695" y="713"/>
                    <a:pt x="698" y="713"/>
                    <a:pt x="701" y="713"/>
                  </a:cubicBezTo>
                  <a:cubicBezTo>
                    <a:pt x="706" y="712"/>
                    <a:pt x="706" y="712"/>
                    <a:pt x="706" y="712"/>
                  </a:cubicBezTo>
                  <a:cubicBezTo>
                    <a:pt x="720" y="709"/>
                    <a:pt x="744" y="695"/>
                    <a:pt x="745" y="664"/>
                  </a:cubicBezTo>
                  <a:cubicBezTo>
                    <a:pt x="745" y="398"/>
                    <a:pt x="745" y="398"/>
                    <a:pt x="745" y="398"/>
                  </a:cubicBezTo>
                  <a:cubicBezTo>
                    <a:pt x="745" y="390"/>
                    <a:pt x="751" y="384"/>
                    <a:pt x="759" y="384"/>
                  </a:cubicBezTo>
                  <a:cubicBezTo>
                    <a:pt x="786" y="383"/>
                    <a:pt x="808" y="361"/>
                    <a:pt x="808" y="334"/>
                  </a:cubicBezTo>
                  <a:cubicBezTo>
                    <a:pt x="808" y="316"/>
                    <a:pt x="798" y="300"/>
                    <a:pt x="783" y="291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121" y="291"/>
                    <a:pt x="121" y="291"/>
                    <a:pt x="121" y="291"/>
                  </a:cubicBezTo>
                  <a:cubicBezTo>
                    <a:pt x="106" y="300"/>
                    <a:pt x="96" y="316"/>
                    <a:pt x="96" y="334"/>
                  </a:cubicBezTo>
                  <a:cubicBezTo>
                    <a:pt x="96" y="361"/>
                    <a:pt x="118" y="383"/>
                    <a:pt x="145" y="384"/>
                  </a:cubicBezTo>
                  <a:cubicBezTo>
                    <a:pt x="153" y="384"/>
                    <a:pt x="159" y="390"/>
                    <a:pt x="159" y="398"/>
                  </a:cubicBezTo>
                  <a:cubicBezTo>
                    <a:pt x="159" y="664"/>
                    <a:pt x="159" y="664"/>
                    <a:pt x="159" y="664"/>
                  </a:cubicBezTo>
                  <a:cubicBezTo>
                    <a:pt x="160" y="695"/>
                    <a:pt x="184" y="709"/>
                    <a:pt x="198" y="712"/>
                  </a:cubicBezTo>
                  <a:cubicBezTo>
                    <a:pt x="203" y="713"/>
                    <a:pt x="203" y="713"/>
                    <a:pt x="203" y="713"/>
                  </a:cubicBezTo>
                  <a:cubicBezTo>
                    <a:pt x="206" y="713"/>
                    <a:pt x="209" y="713"/>
                    <a:pt x="211" y="713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12" y="713"/>
                    <a:pt x="692" y="713"/>
                    <a:pt x="692" y="713"/>
                  </a:cubicBezTo>
                  <a:close/>
                </a:path>
              </a:pathLst>
            </a:custGeom>
            <a:solidFill>
              <a:srgbClr val="E94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926" y="1686"/>
              <a:ext cx="700" cy="629"/>
            </a:xfrm>
            <a:custGeom>
              <a:avLst/>
              <a:gdLst>
                <a:gd name="T0" fmla="*/ 501 w 932"/>
                <a:gd name="T1" fmla="*/ 37 h 837"/>
                <a:gd name="T2" fmla="*/ 904 w 932"/>
                <a:gd name="T3" fmla="*/ 348 h 837"/>
                <a:gd name="T4" fmla="*/ 841 w 932"/>
                <a:gd name="T5" fmla="*/ 460 h 837"/>
                <a:gd name="T6" fmla="*/ 841 w 932"/>
                <a:gd name="T7" fmla="*/ 680 h 837"/>
                <a:gd name="T8" fmla="*/ 734 w 932"/>
                <a:gd name="T9" fmla="*/ 806 h 837"/>
                <a:gd name="T10" fmla="*/ 719 w 932"/>
                <a:gd name="T11" fmla="*/ 808 h 837"/>
                <a:gd name="T12" fmla="*/ 226 w 932"/>
                <a:gd name="T13" fmla="*/ 809 h 837"/>
                <a:gd name="T14" fmla="*/ 203 w 932"/>
                <a:gd name="T15" fmla="*/ 807 h 837"/>
                <a:gd name="T16" fmla="*/ 195 w 932"/>
                <a:gd name="T17" fmla="*/ 806 h 837"/>
                <a:gd name="T18" fmla="*/ 91 w 932"/>
                <a:gd name="T19" fmla="*/ 678 h 837"/>
                <a:gd name="T20" fmla="*/ 66 w 932"/>
                <a:gd name="T21" fmla="*/ 440 h 837"/>
                <a:gd name="T22" fmla="*/ 93 w 932"/>
                <a:gd name="T23" fmla="*/ 234 h 837"/>
                <a:gd name="T24" fmla="*/ 466 w 932"/>
                <a:gd name="T25" fmla="*/ 28 h 837"/>
                <a:gd name="T26" fmla="*/ 466 w 932"/>
                <a:gd name="T27" fmla="*/ 28 h 837"/>
                <a:gd name="T28" fmla="*/ 226 w 932"/>
                <a:gd name="T29" fmla="*/ 741 h 837"/>
                <a:gd name="T30" fmla="*/ 717 w 932"/>
                <a:gd name="T31" fmla="*/ 741 h 837"/>
                <a:gd name="T32" fmla="*/ 773 w 932"/>
                <a:gd name="T33" fmla="*/ 678 h 837"/>
                <a:gd name="T34" fmla="*/ 773 w 932"/>
                <a:gd name="T35" fmla="*/ 412 h 837"/>
                <a:gd name="T36" fmla="*/ 804 w 932"/>
                <a:gd name="T37" fmla="*/ 293 h 837"/>
                <a:gd name="T38" fmla="*/ 466 w 932"/>
                <a:gd name="T39" fmla="*/ 96 h 837"/>
                <a:gd name="T40" fmla="*/ 466 w 932"/>
                <a:gd name="T41" fmla="*/ 96 h 837"/>
                <a:gd name="T42" fmla="*/ 466 w 932"/>
                <a:gd name="T43" fmla="*/ 96 h 837"/>
                <a:gd name="T44" fmla="*/ 96 w 932"/>
                <a:gd name="T45" fmla="*/ 348 h 837"/>
                <a:gd name="T46" fmla="*/ 159 w 932"/>
                <a:gd name="T47" fmla="*/ 421 h 837"/>
                <a:gd name="T48" fmla="*/ 209 w 932"/>
                <a:gd name="T49" fmla="*/ 740 h 837"/>
                <a:gd name="T50" fmla="*/ 226 w 932"/>
                <a:gd name="T51" fmla="*/ 741 h 837"/>
                <a:gd name="T52" fmla="*/ 466 w 932"/>
                <a:gd name="T53" fmla="*/ 0 h 837"/>
                <a:gd name="T54" fmla="*/ 466 w 932"/>
                <a:gd name="T55" fmla="*/ 0 h 837"/>
                <a:gd name="T56" fmla="*/ 79 w 932"/>
                <a:gd name="T57" fmla="*/ 210 h 837"/>
                <a:gd name="T58" fmla="*/ 46 w 932"/>
                <a:gd name="T59" fmla="*/ 460 h 837"/>
                <a:gd name="T60" fmla="*/ 63 w 932"/>
                <a:gd name="T61" fmla="*/ 678 h 837"/>
                <a:gd name="T62" fmla="*/ 189 w 932"/>
                <a:gd name="T63" fmla="*/ 833 h 837"/>
                <a:gd name="T64" fmla="*/ 198 w 932"/>
                <a:gd name="T65" fmla="*/ 835 h 837"/>
                <a:gd name="T66" fmla="*/ 226 w 932"/>
                <a:gd name="T67" fmla="*/ 837 h 837"/>
                <a:gd name="T68" fmla="*/ 720 w 932"/>
                <a:gd name="T69" fmla="*/ 836 h 837"/>
                <a:gd name="T70" fmla="*/ 739 w 932"/>
                <a:gd name="T71" fmla="*/ 834 h 837"/>
                <a:gd name="T72" fmla="*/ 869 w 932"/>
                <a:gd name="T73" fmla="*/ 681 h 837"/>
                <a:gd name="T74" fmla="*/ 869 w 932"/>
                <a:gd name="T75" fmla="*/ 474 h 837"/>
                <a:gd name="T76" fmla="*/ 932 w 932"/>
                <a:gd name="T77" fmla="*/ 348 h 837"/>
                <a:gd name="T78" fmla="*/ 515 w 932"/>
                <a:gd name="T79" fmla="*/ 13 h 837"/>
                <a:gd name="T80" fmla="*/ 187 w 932"/>
                <a:gd name="T81" fmla="*/ 678 h 837"/>
                <a:gd name="T82" fmla="*/ 187 w 932"/>
                <a:gd name="T83" fmla="*/ 412 h 837"/>
                <a:gd name="T84" fmla="*/ 124 w 932"/>
                <a:gd name="T85" fmla="*/ 348 h 837"/>
                <a:gd name="T86" fmla="*/ 466 w 932"/>
                <a:gd name="T87" fmla="*/ 128 h 837"/>
                <a:gd name="T88" fmla="*/ 808 w 932"/>
                <a:gd name="T89" fmla="*/ 348 h 837"/>
                <a:gd name="T90" fmla="*/ 745 w 932"/>
                <a:gd name="T91" fmla="*/ 412 h 837"/>
                <a:gd name="T92" fmla="*/ 745 w 932"/>
                <a:gd name="T93" fmla="*/ 678 h 837"/>
                <a:gd name="T94" fmla="*/ 714 w 932"/>
                <a:gd name="T95" fmla="*/ 713 h 837"/>
                <a:gd name="T96" fmla="*/ 226 w 932"/>
                <a:gd name="T97" fmla="*/ 713 h 837"/>
                <a:gd name="T98" fmla="*/ 215 w 932"/>
                <a:gd name="T99" fmla="*/ 712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2" h="837">
                  <a:moveTo>
                    <a:pt x="466" y="28"/>
                  </a:moveTo>
                  <a:cubicBezTo>
                    <a:pt x="478" y="28"/>
                    <a:pt x="490" y="31"/>
                    <a:pt x="501" y="37"/>
                  </a:cubicBezTo>
                  <a:cubicBezTo>
                    <a:pt x="838" y="234"/>
                    <a:pt x="838" y="234"/>
                    <a:pt x="838" y="234"/>
                  </a:cubicBezTo>
                  <a:cubicBezTo>
                    <a:pt x="879" y="258"/>
                    <a:pt x="904" y="301"/>
                    <a:pt x="904" y="348"/>
                  </a:cubicBezTo>
                  <a:cubicBezTo>
                    <a:pt x="904" y="382"/>
                    <a:pt x="890" y="415"/>
                    <a:pt x="866" y="440"/>
                  </a:cubicBezTo>
                  <a:cubicBezTo>
                    <a:pt x="858" y="448"/>
                    <a:pt x="850" y="454"/>
                    <a:pt x="841" y="460"/>
                  </a:cubicBezTo>
                  <a:cubicBezTo>
                    <a:pt x="841" y="678"/>
                    <a:pt x="841" y="678"/>
                    <a:pt x="841" y="678"/>
                  </a:cubicBezTo>
                  <a:cubicBezTo>
                    <a:pt x="841" y="679"/>
                    <a:pt x="841" y="680"/>
                    <a:pt x="841" y="680"/>
                  </a:cubicBezTo>
                  <a:cubicBezTo>
                    <a:pt x="839" y="741"/>
                    <a:pt x="796" y="793"/>
                    <a:pt x="737" y="806"/>
                  </a:cubicBezTo>
                  <a:cubicBezTo>
                    <a:pt x="736" y="806"/>
                    <a:pt x="735" y="806"/>
                    <a:pt x="734" y="806"/>
                  </a:cubicBezTo>
                  <a:cubicBezTo>
                    <a:pt x="729" y="807"/>
                    <a:pt x="729" y="807"/>
                    <a:pt x="729" y="807"/>
                  </a:cubicBezTo>
                  <a:cubicBezTo>
                    <a:pt x="726" y="808"/>
                    <a:pt x="722" y="808"/>
                    <a:pt x="719" y="808"/>
                  </a:cubicBezTo>
                  <a:cubicBezTo>
                    <a:pt x="714" y="809"/>
                    <a:pt x="710" y="809"/>
                    <a:pt x="706" y="809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2" y="809"/>
                    <a:pt x="218" y="809"/>
                    <a:pt x="213" y="808"/>
                  </a:cubicBezTo>
                  <a:cubicBezTo>
                    <a:pt x="209" y="808"/>
                    <a:pt x="206" y="808"/>
                    <a:pt x="203" y="807"/>
                  </a:cubicBezTo>
                  <a:cubicBezTo>
                    <a:pt x="197" y="806"/>
                    <a:pt x="197" y="806"/>
                    <a:pt x="197" y="806"/>
                  </a:cubicBezTo>
                  <a:cubicBezTo>
                    <a:pt x="197" y="806"/>
                    <a:pt x="196" y="806"/>
                    <a:pt x="195" y="806"/>
                  </a:cubicBezTo>
                  <a:cubicBezTo>
                    <a:pt x="135" y="793"/>
                    <a:pt x="93" y="741"/>
                    <a:pt x="91" y="681"/>
                  </a:cubicBezTo>
                  <a:cubicBezTo>
                    <a:pt x="91" y="680"/>
                    <a:pt x="91" y="679"/>
                    <a:pt x="91" y="678"/>
                  </a:cubicBezTo>
                  <a:cubicBezTo>
                    <a:pt x="91" y="460"/>
                    <a:pt x="91" y="460"/>
                    <a:pt x="91" y="460"/>
                  </a:cubicBezTo>
                  <a:cubicBezTo>
                    <a:pt x="82" y="454"/>
                    <a:pt x="74" y="448"/>
                    <a:pt x="66" y="440"/>
                  </a:cubicBezTo>
                  <a:cubicBezTo>
                    <a:pt x="42" y="415"/>
                    <a:pt x="28" y="382"/>
                    <a:pt x="28" y="348"/>
                  </a:cubicBezTo>
                  <a:cubicBezTo>
                    <a:pt x="28" y="301"/>
                    <a:pt x="53" y="258"/>
                    <a:pt x="93" y="234"/>
                  </a:cubicBezTo>
                  <a:cubicBezTo>
                    <a:pt x="431" y="37"/>
                    <a:pt x="431" y="37"/>
                    <a:pt x="431" y="37"/>
                  </a:cubicBezTo>
                  <a:cubicBezTo>
                    <a:pt x="442" y="31"/>
                    <a:pt x="454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moveTo>
                    <a:pt x="226" y="741"/>
                  </a:moveTo>
                  <a:cubicBezTo>
                    <a:pt x="706" y="741"/>
                    <a:pt x="706" y="741"/>
                    <a:pt x="706" y="741"/>
                  </a:cubicBezTo>
                  <a:cubicBezTo>
                    <a:pt x="709" y="741"/>
                    <a:pt x="713" y="741"/>
                    <a:pt x="717" y="741"/>
                  </a:cubicBezTo>
                  <a:cubicBezTo>
                    <a:pt x="722" y="740"/>
                    <a:pt x="722" y="740"/>
                    <a:pt x="722" y="740"/>
                  </a:cubicBezTo>
                  <a:cubicBezTo>
                    <a:pt x="746" y="734"/>
                    <a:pt x="772" y="714"/>
                    <a:pt x="773" y="678"/>
                  </a:cubicBezTo>
                  <a:cubicBezTo>
                    <a:pt x="773" y="421"/>
                    <a:pt x="773" y="421"/>
                    <a:pt x="773" y="421"/>
                  </a:cubicBezTo>
                  <a:cubicBezTo>
                    <a:pt x="773" y="412"/>
                    <a:pt x="773" y="412"/>
                    <a:pt x="773" y="412"/>
                  </a:cubicBezTo>
                  <a:cubicBezTo>
                    <a:pt x="808" y="411"/>
                    <a:pt x="836" y="382"/>
                    <a:pt x="836" y="348"/>
                  </a:cubicBezTo>
                  <a:cubicBezTo>
                    <a:pt x="836" y="324"/>
                    <a:pt x="823" y="304"/>
                    <a:pt x="804" y="293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09" y="304"/>
                    <a:pt x="96" y="324"/>
                    <a:pt x="96" y="348"/>
                  </a:cubicBezTo>
                  <a:cubicBezTo>
                    <a:pt x="96" y="382"/>
                    <a:pt x="124" y="411"/>
                    <a:pt x="159" y="412"/>
                  </a:cubicBezTo>
                  <a:cubicBezTo>
                    <a:pt x="159" y="421"/>
                    <a:pt x="159" y="421"/>
                    <a:pt x="159" y="421"/>
                  </a:cubicBezTo>
                  <a:cubicBezTo>
                    <a:pt x="159" y="678"/>
                    <a:pt x="159" y="678"/>
                    <a:pt x="159" y="678"/>
                  </a:cubicBezTo>
                  <a:cubicBezTo>
                    <a:pt x="160" y="714"/>
                    <a:pt x="186" y="734"/>
                    <a:pt x="209" y="740"/>
                  </a:cubicBezTo>
                  <a:cubicBezTo>
                    <a:pt x="215" y="741"/>
                    <a:pt x="215" y="741"/>
                    <a:pt x="215" y="741"/>
                  </a:cubicBezTo>
                  <a:cubicBezTo>
                    <a:pt x="219" y="741"/>
                    <a:pt x="222" y="741"/>
                    <a:pt x="226" y="741"/>
                  </a:cubicBezTo>
                  <a:moveTo>
                    <a:pt x="466" y="0"/>
                  </a:moveTo>
                  <a:cubicBezTo>
                    <a:pt x="466" y="0"/>
                    <a:pt x="466" y="0"/>
                    <a:pt x="466" y="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449" y="0"/>
                    <a:pt x="432" y="5"/>
                    <a:pt x="417" y="13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31" y="238"/>
                    <a:pt x="0" y="291"/>
                    <a:pt x="0" y="348"/>
                  </a:cubicBezTo>
                  <a:cubicBezTo>
                    <a:pt x="0" y="390"/>
                    <a:pt x="17" y="429"/>
                    <a:pt x="46" y="460"/>
                  </a:cubicBezTo>
                  <a:cubicBezTo>
                    <a:pt x="51" y="465"/>
                    <a:pt x="57" y="470"/>
                    <a:pt x="63" y="474"/>
                  </a:cubicBezTo>
                  <a:cubicBezTo>
                    <a:pt x="63" y="678"/>
                    <a:pt x="63" y="678"/>
                    <a:pt x="63" y="678"/>
                  </a:cubicBezTo>
                  <a:cubicBezTo>
                    <a:pt x="63" y="679"/>
                    <a:pt x="63" y="680"/>
                    <a:pt x="63" y="681"/>
                  </a:cubicBezTo>
                  <a:cubicBezTo>
                    <a:pt x="65" y="755"/>
                    <a:pt x="117" y="817"/>
                    <a:pt x="189" y="833"/>
                  </a:cubicBezTo>
                  <a:cubicBezTo>
                    <a:pt x="190" y="834"/>
                    <a:pt x="191" y="834"/>
                    <a:pt x="193" y="834"/>
                  </a:cubicBezTo>
                  <a:cubicBezTo>
                    <a:pt x="198" y="835"/>
                    <a:pt x="198" y="835"/>
                    <a:pt x="198" y="835"/>
                  </a:cubicBezTo>
                  <a:cubicBezTo>
                    <a:pt x="203" y="836"/>
                    <a:pt x="207" y="836"/>
                    <a:pt x="211" y="836"/>
                  </a:cubicBezTo>
                  <a:cubicBezTo>
                    <a:pt x="217" y="837"/>
                    <a:pt x="222" y="837"/>
                    <a:pt x="226" y="837"/>
                  </a:cubicBezTo>
                  <a:cubicBezTo>
                    <a:pt x="706" y="837"/>
                    <a:pt x="706" y="837"/>
                    <a:pt x="706" y="837"/>
                  </a:cubicBezTo>
                  <a:cubicBezTo>
                    <a:pt x="710" y="837"/>
                    <a:pt x="715" y="837"/>
                    <a:pt x="720" y="836"/>
                  </a:cubicBezTo>
                  <a:cubicBezTo>
                    <a:pt x="725" y="836"/>
                    <a:pt x="729" y="836"/>
                    <a:pt x="734" y="835"/>
                  </a:cubicBezTo>
                  <a:cubicBezTo>
                    <a:pt x="739" y="834"/>
                    <a:pt x="739" y="834"/>
                    <a:pt x="739" y="834"/>
                  </a:cubicBezTo>
                  <a:cubicBezTo>
                    <a:pt x="741" y="834"/>
                    <a:pt x="742" y="834"/>
                    <a:pt x="743" y="833"/>
                  </a:cubicBezTo>
                  <a:cubicBezTo>
                    <a:pt x="815" y="817"/>
                    <a:pt x="867" y="755"/>
                    <a:pt x="869" y="681"/>
                  </a:cubicBezTo>
                  <a:cubicBezTo>
                    <a:pt x="869" y="680"/>
                    <a:pt x="869" y="679"/>
                    <a:pt x="869" y="678"/>
                  </a:cubicBezTo>
                  <a:cubicBezTo>
                    <a:pt x="869" y="474"/>
                    <a:pt x="869" y="474"/>
                    <a:pt x="869" y="474"/>
                  </a:cubicBezTo>
                  <a:cubicBezTo>
                    <a:pt x="875" y="470"/>
                    <a:pt x="881" y="465"/>
                    <a:pt x="886" y="460"/>
                  </a:cubicBezTo>
                  <a:cubicBezTo>
                    <a:pt x="915" y="429"/>
                    <a:pt x="932" y="390"/>
                    <a:pt x="932" y="348"/>
                  </a:cubicBezTo>
                  <a:cubicBezTo>
                    <a:pt x="932" y="291"/>
                    <a:pt x="901" y="238"/>
                    <a:pt x="853" y="210"/>
                  </a:cubicBezTo>
                  <a:cubicBezTo>
                    <a:pt x="515" y="13"/>
                    <a:pt x="515" y="13"/>
                    <a:pt x="515" y="13"/>
                  </a:cubicBezTo>
                  <a:cubicBezTo>
                    <a:pt x="500" y="5"/>
                    <a:pt x="483" y="0"/>
                    <a:pt x="466" y="0"/>
                  </a:cubicBezTo>
                  <a:close/>
                  <a:moveTo>
                    <a:pt x="187" y="678"/>
                  </a:moveTo>
                  <a:cubicBezTo>
                    <a:pt x="187" y="421"/>
                    <a:pt x="187" y="421"/>
                    <a:pt x="187" y="421"/>
                  </a:cubicBezTo>
                  <a:cubicBezTo>
                    <a:pt x="187" y="412"/>
                    <a:pt x="187" y="412"/>
                    <a:pt x="187" y="412"/>
                  </a:cubicBezTo>
                  <a:cubicBezTo>
                    <a:pt x="187" y="396"/>
                    <a:pt x="175" y="384"/>
                    <a:pt x="159" y="384"/>
                  </a:cubicBezTo>
                  <a:cubicBezTo>
                    <a:pt x="140" y="383"/>
                    <a:pt x="124" y="367"/>
                    <a:pt x="124" y="348"/>
                  </a:cubicBezTo>
                  <a:cubicBezTo>
                    <a:pt x="124" y="335"/>
                    <a:pt x="131" y="323"/>
                    <a:pt x="142" y="317"/>
                  </a:cubicBezTo>
                  <a:cubicBezTo>
                    <a:pt x="466" y="128"/>
                    <a:pt x="466" y="128"/>
                    <a:pt x="466" y="128"/>
                  </a:cubicBezTo>
                  <a:cubicBezTo>
                    <a:pt x="790" y="317"/>
                    <a:pt x="790" y="317"/>
                    <a:pt x="790" y="317"/>
                  </a:cubicBezTo>
                  <a:cubicBezTo>
                    <a:pt x="801" y="323"/>
                    <a:pt x="808" y="335"/>
                    <a:pt x="808" y="348"/>
                  </a:cubicBezTo>
                  <a:cubicBezTo>
                    <a:pt x="808" y="367"/>
                    <a:pt x="792" y="383"/>
                    <a:pt x="772" y="384"/>
                  </a:cubicBezTo>
                  <a:cubicBezTo>
                    <a:pt x="757" y="384"/>
                    <a:pt x="745" y="396"/>
                    <a:pt x="745" y="412"/>
                  </a:cubicBezTo>
                  <a:cubicBezTo>
                    <a:pt x="745" y="421"/>
                    <a:pt x="745" y="421"/>
                    <a:pt x="745" y="421"/>
                  </a:cubicBezTo>
                  <a:cubicBezTo>
                    <a:pt x="745" y="678"/>
                    <a:pt x="745" y="678"/>
                    <a:pt x="745" y="678"/>
                  </a:cubicBezTo>
                  <a:cubicBezTo>
                    <a:pt x="744" y="700"/>
                    <a:pt x="727" y="710"/>
                    <a:pt x="717" y="712"/>
                  </a:cubicBezTo>
                  <a:cubicBezTo>
                    <a:pt x="714" y="713"/>
                    <a:pt x="714" y="713"/>
                    <a:pt x="714" y="713"/>
                  </a:cubicBezTo>
                  <a:cubicBezTo>
                    <a:pt x="711" y="713"/>
                    <a:pt x="709" y="713"/>
                    <a:pt x="706" y="713"/>
                  </a:cubicBezTo>
                  <a:cubicBezTo>
                    <a:pt x="226" y="713"/>
                    <a:pt x="226" y="713"/>
                    <a:pt x="226" y="713"/>
                  </a:cubicBezTo>
                  <a:cubicBezTo>
                    <a:pt x="223" y="713"/>
                    <a:pt x="221" y="713"/>
                    <a:pt x="218" y="713"/>
                  </a:cubicBezTo>
                  <a:cubicBezTo>
                    <a:pt x="215" y="712"/>
                    <a:pt x="215" y="712"/>
                    <a:pt x="215" y="712"/>
                  </a:cubicBezTo>
                  <a:cubicBezTo>
                    <a:pt x="205" y="710"/>
                    <a:pt x="188" y="700"/>
                    <a:pt x="187" y="6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936" y="1697"/>
              <a:ext cx="679" cy="608"/>
            </a:xfrm>
            <a:custGeom>
              <a:avLst/>
              <a:gdLst>
                <a:gd name="T0" fmla="*/ 212 w 904"/>
                <a:gd name="T1" fmla="*/ 809 h 809"/>
                <a:gd name="T2" fmla="*/ 198 w 904"/>
                <a:gd name="T3" fmla="*/ 808 h 809"/>
                <a:gd name="T4" fmla="*/ 187 w 904"/>
                <a:gd name="T5" fmla="*/ 807 h 809"/>
                <a:gd name="T6" fmla="*/ 181 w 904"/>
                <a:gd name="T7" fmla="*/ 806 h 809"/>
                <a:gd name="T8" fmla="*/ 178 w 904"/>
                <a:gd name="T9" fmla="*/ 806 h 809"/>
                <a:gd name="T10" fmla="*/ 63 w 904"/>
                <a:gd name="T11" fmla="*/ 667 h 809"/>
                <a:gd name="T12" fmla="*/ 63 w 904"/>
                <a:gd name="T13" fmla="*/ 664 h 809"/>
                <a:gd name="T14" fmla="*/ 63 w 904"/>
                <a:gd name="T15" fmla="*/ 453 h 809"/>
                <a:gd name="T16" fmla="*/ 42 w 904"/>
                <a:gd name="T17" fmla="*/ 436 h 809"/>
                <a:gd name="T18" fmla="*/ 0 w 904"/>
                <a:gd name="T19" fmla="*/ 334 h 809"/>
                <a:gd name="T20" fmla="*/ 72 w 904"/>
                <a:gd name="T21" fmla="*/ 208 h 809"/>
                <a:gd name="T22" fmla="*/ 410 w 904"/>
                <a:gd name="T23" fmla="*/ 11 h 809"/>
                <a:gd name="T24" fmla="*/ 452 w 904"/>
                <a:gd name="T25" fmla="*/ 0 h 809"/>
                <a:gd name="T26" fmla="*/ 452 w 904"/>
                <a:gd name="T27" fmla="*/ 0 h 809"/>
                <a:gd name="T28" fmla="*/ 494 w 904"/>
                <a:gd name="T29" fmla="*/ 11 h 809"/>
                <a:gd name="T30" fmla="*/ 831 w 904"/>
                <a:gd name="T31" fmla="*/ 208 h 809"/>
                <a:gd name="T32" fmla="*/ 904 w 904"/>
                <a:gd name="T33" fmla="*/ 334 h 809"/>
                <a:gd name="T34" fmla="*/ 862 w 904"/>
                <a:gd name="T35" fmla="*/ 436 h 809"/>
                <a:gd name="T36" fmla="*/ 841 w 904"/>
                <a:gd name="T37" fmla="*/ 453 h 809"/>
                <a:gd name="T38" fmla="*/ 841 w 904"/>
                <a:gd name="T39" fmla="*/ 664 h 809"/>
                <a:gd name="T40" fmla="*/ 841 w 904"/>
                <a:gd name="T41" fmla="*/ 667 h 809"/>
                <a:gd name="T42" fmla="*/ 726 w 904"/>
                <a:gd name="T43" fmla="*/ 806 h 809"/>
                <a:gd name="T44" fmla="*/ 723 w 904"/>
                <a:gd name="T45" fmla="*/ 806 h 809"/>
                <a:gd name="T46" fmla="*/ 717 w 904"/>
                <a:gd name="T47" fmla="*/ 807 h 809"/>
                <a:gd name="T48" fmla="*/ 706 w 904"/>
                <a:gd name="T49" fmla="*/ 808 h 809"/>
                <a:gd name="T50" fmla="*/ 692 w 904"/>
                <a:gd name="T51" fmla="*/ 809 h 809"/>
                <a:gd name="T52" fmla="*/ 212 w 904"/>
                <a:gd name="T53" fmla="*/ 809 h 809"/>
                <a:gd name="T54" fmla="*/ 692 w 904"/>
                <a:gd name="T55" fmla="*/ 713 h 809"/>
                <a:gd name="T56" fmla="*/ 701 w 904"/>
                <a:gd name="T57" fmla="*/ 713 h 809"/>
                <a:gd name="T58" fmla="*/ 706 w 904"/>
                <a:gd name="T59" fmla="*/ 712 h 809"/>
                <a:gd name="T60" fmla="*/ 745 w 904"/>
                <a:gd name="T61" fmla="*/ 664 h 809"/>
                <a:gd name="T62" fmla="*/ 745 w 904"/>
                <a:gd name="T63" fmla="*/ 398 h 809"/>
                <a:gd name="T64" fmla="*/ 759 w 904"/>
                <a:gd name="T65" fmla="*/ 384 h 809"/>
                <a:gd name="T66" fmla="*/ 808 w 904"/>
                <a:gd name="T67" fmla="*/ 334 h 809"/>
                <a:gd name="T68" fmla="*/ 783 w 904"/>
                <a:gd name="T69" fmla="*/ 291 h 809"/>
                <a:gd name="T70" fmla="*/ 452 w 904"/>
                <a:gd name="T71" fmla="*/ 98 h 809"/>
                <a:gd name="T72" fmla="*/ 121 w 904"/>
                <a:gd name="T73" fmla="*/ 291 h 809"/>
                <a:gd name="T74" fmla="*/ 96 w 904"/>
                <a:gd name="T75" fmla="*/ 334 h 809"/>
                <a:gd name="T76" fmla="*/ 145 w 904"/>
                <a:gd name="T77" fmla="*/ 384 h 809"/>
                <a:gd name="T78" fmla="*/ 159 w 904"/>
                <a:gd name="T79" fmla="*/ 398 h 809"/>
                <a:gd name="T80" fmla="*/ 159 w 904"/>
                <a:gd name="T81" fmla="*/ 664 h 809"/>
                <a:gd name="T82" fmla="*/ 198 w 904"/>
                <a:gd name="T83" fmla="*/ 712 h 809"/>
                <a:gd name="T84" fmla="*/ 203 w 904"/>
                <a:gd name="T85" fmla="*/ 713 h 809"/>
                <a:gd name="T86" fmla="*/ 211 w 904"/>
                <a:gd name="T87" fmla="*/ 713 h 809"/>
                <a:gd name="T88" fmla="*/ 212 w 904"/>
                <a:gd name="T89" fmla="*/ 713 h 809"/>
                <a:gd name="T90" fmla="*/ 692 w 904"/>
                <a:gd name="T91" fmla="*/ 713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4" h="809">
                  <a:moveTo>
                    <a:pt x="212" y="809"/>
                  </a:moveTo>
                  <a:cubicBezTo>
                    <a:pt x="208" y="809"/>
                    <a:pt x="203" y="809"/>
                    <a:pt x="198" y="808"/>
                  </a:cubicBezTo>
                  <a:cubicBezTo>
                    <a:pt x="194" y="808"/>
                    <a:pt x="190" y="808"/>
                    <a:pt x="187" y="807"/>
                  </a:cubicBezTo>
                  <a:cubicBezTo>
                    <a:pt x="181" y="806"/>
                    <a:pt x="181" y="806"/>
                    <a:pt x="181" y="806"/>
                  </a:cubicBezTo>
                  <a:cubicBezTo>
                    <a:pt x="180" y="806"/>
                    <a:pt x="179" y="806"/>
                    <a:pt x="178" y="806"/>
                  </a:cubicBezTo>
                  <a:cubicBezTo>
                    <a:pt x="112" y="791"/>
                    <a:pt x="65" y="734"/>
                    <a:pt x="63" y="667"/>
                  </a:cubicBezTo>
                  <a:cubicBezTo>
                    <a:pt x="63" y="666"/>
                    <a:pt x="63" y="665"/>
                    <a:pt x="63" y="664"/>
                  </a:cubicBezTo>
                  <a:cubicBezTo>
                    <a:pt x="63" y="453"/>
                    <a:pt x="63" y="453"/>
                    <a:pt x="63" y="453"/>
                  </a:cubicBezTo>
                  <a:cubicBezTo>
                    <a:pt x="55" y="448"/>
                    <a:pt x="48" y="442"/>
                    <a:pt x="42" y="436"/>
                  </a:cubicBezTo>
                  <a:cubicBezTo>
                    <a:pt x="15" y="408"/>
                    <a:pt x="0" y="372"/>
                    <a:pt x="0" y="334"/>
                  </a:cubicBezTo>
                  <a:cubicBezTo>
                    <a:pt x="0" y="282"/>
                    <a:pt x="28" y="234"/>
                    <a:pt x="72" y="208"/>
                  </a:cubicBezTo>
                  <a:cubicBezTo>
                    <a:pt x="410" y="11"/>
                    <a:pt x="410" y="11"/>
                    <a:pt x="410" y="11"/>
                  </a:cubicBezTo>
                  <a:cubicBezTo>
                    <a:pt x="423" y="4"/>
                    <a:pt x="437" y="0"/>
                    <a:pt x="452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67" y="0"/>
                    <a:pt x="481" y="4"/>
                    <a:pt x="494" y="11"/>
                  </a:cubicBezTo>
                  <a:cubicBezTo>
                    <a:pt x="831" y="208"/>
                    <a:pt x="831" y="208"/>
                    <a:pt x="831" y="208"/>
                  </a:cubicBezTo>
                  <a:cubicBezTo>
                    <a:pt x="876" y="234"/>
                    <a:pt x="904" y="282"/>
                    <a:pt x="904" y="334"/>
                  </a:cubicBezTo>
                  <a:cubicBezTo>
                    <a:pt x="904" y="372"/>
                    <a:pt x="889" y="408"/>
                    <a:pt x="862" y="436"/>
                  </a:cubicBezTo>
                  <a:cubicBezTo>
                    <a:pt x="855" y="442"/>
                    <a:pt x="848" y="448"/>
                    <a:pt x="841" y="453"/>
                  </a:cubicBezTo>
                  <a:cubicBezTo>
                    <a:pt x="841" y="664"/>
                    <a:pt x="841" y="664"/>
                    <a:pt x="841" y="664"/>
                  </a:cubicBezTo>
                  <a:cubicBezTo>
                    <a:pt x="841" y="665"/>
                    <a:pt x="841" y="666"/>
                    <a:pt x="841" y="667"/>
                  </a:cubicBezTo>
                  <a:cubicBezTo>
                    <a:pt x="839" y="734"/>
                    <a:pt x="792" y="791"/>
                    <a:pt x="726" y="806"/>
                  </a:cubicBezTo>
                  <a:cubicBezTo>
                    <a:pt x="725" y="806"/>
                    <a:pt x="724" y="806"/>
                    <a:pt x="723" y="806"/>
                  </a:cubicBezTo>
                  <a:cubicBezTo>
                    <a:pt x="717" y="807"/>
                    <a:pt x="717" y="807"/>
                    <a:pt x="717" y="807"/>
                  </a:cubicBezTo>
                  <a:cubicBezTo>
                    <a:pt x="713" y="808"/>
                    <a:pt x="710" y="808"/>
                    <a:pt x="706" y="808"/>
                  </a:cubicBezTo>
                  <a:cubicBezTo>
                    <a:pt x="701" y="809"/>
                    <a:pt x="696" y="809"/>
                    <a:pt x="692" y="809"/>
                  </a:cubicBezTo>
                  <a:lnTo>
                    <a:pt x="212" y="809"/>
                  </a:lnTo>
                  <a:close/>
                  <a:moveTo>
                    <a:pt x="692" y="713"/>
                  </a:moveTo>
                  <a:cubicBezTo>
                    <a:pt x="695" y="713"/>
                    <a:pt x="698" y="713"/>
                    <a:pt x="701" y="713"/>
                  </a:cubicBezTo>
                  <a:cubicBezTo>
                    <a:pt x="706" y="712"/>
                    <a:pt x="706" y="712"/>
                    <a:pt x="706" y="712"/>
                  </a:cubicBezTo>
                  <a:cubicBezTo>
                    <a:pt x="720" y="709"/>
                    <a:pt x="744" y="695"/>
                    <a:pt x="745" y="664"/>
                  </a:cubicBezTo>
                  <a:cubicBezTo>
                    <a:pt x="745" y="398"/>
                    <a:pt x="745" y="398"/>
                    <a:pt x="745" y="398"/>
                  </a:cubicBezTo>
                  <a:cubicBezTo>
                    <a:pt x="745" y="390"/>
                    <a:pt x="751" y="384"/>
                    <a:pt x="759" y="384"/>
                  </a:cubicBezTo>
                  <a:cubicBezTo>
                    <a:pt x="786" y="383"/>
                    <a:pt x="808" y="361"/>
                    <a:pt x="808" y="334"/>
                  </a:cubicBezTo>
                  <a:cubicBezTo>
                    <a:pt x="808" y="316"/>
                    <a:pt x="798" y="300"/>
                    <a:pt x="783" y="291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121" y="291"/>
                    <a:pt x="121" y="291"/>
                    <a:pt x="121" y="291"/>
                  </a:cubicBezTo>
                  <a:cubicBezTo>
                    <a:pt x="106" y="300"/>
                    <a:pt x="96" y="316"/>
                    <a:pt x="96" y="334"/>
                  </a:cubicBezTo>
                  <a:cubicBezTo>
                    <a:pt x="96" y="361"/>
                    <a:pt x="118" y="383"/>
                    <a:pt x="145" y="384"/>
                  </a:cubicBezTo>
                  <a:cubicBezTo>
                    <a:pt x="153" y="384"/>
                    <a:pt x="159" y="390"/>
                    <a:pt x="159" y="398"/>
                  </a:cubicBezTo>
                  <a:cubicBezTo>
                    <a:pt x="159" y="664"/>
                    <a:pt x="159" y="664"/>
                    <a:pt x="159" y="664"/>
                  </a:cubicBezTo>
                  <a:cubicBezTo>
                    <a:pt x="160" y="695"/>
                    <a:pt x="184" y="709"/>
                    <a:pt x="198" y="712"/>
                  </a:cubicBezTo>
                  <a:cubicBezTo>
                    <a:pt x="203" y="713"/>
                    <a:pt x="203" y="713"/>
                    <a:pt x="203" y="713"/>
                  </a:cubicBezTo>
                  <a:cubicBezTo>
                    <a:pt x="206" y="713"/>
                    <a:pt x="209" y="713"/>
                    <a:pt x="211" y="713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12" y="713"/>
                    <a:pt x="692" y="713"/>
                    <a:pt x="692" y="71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926" y="1686"/>
              <a:ext cx="700" cy="629"/>
            </a:xfrm>
            <a:custGeom>
              <a:avLst/>
              <a:gdLst>
                <a:gd name="T0" fmla="*/ 501 w 932"/>
                <a:gd name="T1" fmla="*/ 37 h 837"/>
                <a:gd name="T2" fmla="*/ 904 w 932"/>
                <a:gd name="T3" fmla="*/ 348 h 837"/>
                <a:gd name="T4" fmla="*/ 841 w 932"/>
                <a:gd name="T5" fmla="*/ 460 h 837"/>
                <a:gd name="T6" fmla="*/ 841 w 932"/>
                <a:gd name="T7" fmla="*/ 680 h 837"/>
                <a:gd name="T8" fmla="*/ 734 w 932"/>
                <a:gd name="T9" fmla="*/ 806 h 837"/>
                <a:gd name="T10" fmla="*/ 719 w 932"/>
                <a:gd name="T11" fmla="*/ 808 h 837"/>
                <a:gd name="T12" fmla="*/ 226 w 932"/>
                <a:gd name="T13" fmla="*/ 809 h 837"/>
                <a:gd name="T14" fmla="*/ 203 w 932"/>
                <a:gd name="T15" fmla="*/ 807 h 837"/>
                <a:gd name="T16" fmla="*/ 195 w 932"/>
                <a:gd name="T17" fmla="*/ 806 h 837"/>
                <a:gd name="T18" fmla="*/ 91 w 932"/>
                <a:gd name="T19" fmla="*/ 678 h 837"/>
                <a:gd name="T20" fmla="*/ 66 w 932"/>
                <a:gd name="T21" fmla="*/ 440 h 837"/>
                <a:gd name="T22" fmla="*/ 93 w 932"/>
                <a:gd name="T23" fmla="*/ 234 h 837"/>
                <a:gd name="T24" fmla="*/ 466 w 932"/>
                <a:gd name="T25" fmla="*/ 28 h 837"/>
                <a:gd name="T26" fmla="*/ 466 w 932"/>
                <a:gd name="T27" fmla="*/ 28 h 837"/>
                <a:gd name="T28" fmla="*/ 226 w 932"/>
                <a:gd name="T29" fmla="*/ 741 h 837"/>
                <a:gd name="T30" fmla="*/ 717 w 932"/>
                <a:gd name="T31" fmla="*/ 741 h 837"/>
                <a:gd name="T32" fmla="*/ 773 w 932"/>
                <a:gd name="T33" fmla="*/ 678 h 837"/>
                <a:gd name="T34" fmla="*/ 773 w 932"/>
                <a:gd name="T35" fmla="*/ 412 h 837"/>
                <a:gd name="T36" fmla="*/ 804 w 932"/>
                <a:gd name="T37" fmla="*/ 293 h 837"/>
                <a:gd name="T38" fmla="*/ 466 w 932"/>
                <a:gd name="T39" fmla="*/ 96 h 837"/>
                <a:gd name="T40" fmla="*/ 466 w 932"/>
                <a:gd name="T41" fmla="*/ 96 h 837"/>
                <a:gd name="T42" fmla="*/ 466 w 932"/>
                <a:gd name="T43" fmla="*/ 96 h 837"/>
                <a:gd name="T44" fmla="*/ 96 w 932"/>
                <a:gd name="T45" fmla="*/ 348 h 837"/>
                <a:gd name="T46" fmla="*/ 159 w 932"/>
                <a:gd name="T47" fmla="*/ 421 h 837"/>
                <a:gd name="T48" fmla="*/ 209 w 932"/>
                <a:gd name="T49" fmla="*/ 740 h 837"/>
                <a:gd name="T50" fmla="*/ 226 w 932"/>
                <a:gd name="T51" fmla="*/ 741 h 837"/>
                <a:gd name="T52" fmla="*/ 466 w 932"/>
                <a:gd name="T53" fmla="*/ 0 h 837"/>
                <a:gd name="T54" fmla="*/ 466 w 932"/>
                <a:gd name="T55" fmla="*/ 0 h 837"/>
                <a:gd name="T56" fmla="*/ 79 w 932"/>
                <a:gd name="T57" fmla="*/ 210 h 837"/>
                <a:gd name="T58" fmla="*/ 46 w 932"/>
                <a:gd name="T59" fmla="*/ 460 h 837"/>
                <a:gd name="T60" fmla="*/ 63 w 932"/>
                <a:gd name="T61" fmla="*/ 678 h 837"/>
                <a:gd name="T62" fmla="*/ 189 w 932"/>
                <a:gd name="T63" fmla="*/ 833 h 837"/>
                <a:gd name="T64" fmla="*/ 198 w 932"/>
                <a:gd name="T65" fmla="*/ 835 h 837"/>
                <a:gd name="T66" fmla="*/ 226 w 932"/>
                <a:gd name="T67" fmla="*/ 837 h 837"/>
                <a:gd name="T68" fmla="*/ 720 w 932"/>
                <a:gd name="T69" fmla="*/ 836 h 837"/>
                <a:gd name="T70" fmla="*/ 739 w 932"/>
                <a:gd name="T71" fmla="*/ 834 h 837"/>
                <a:gd name="T72" fmla="*/ 869 w 932"/>
                <a:gd name="T73" fmla="*/ 681 h 837"/>
                <a:gd name="T74" fmla="*/ 869 w 932"/>
                <a:gd name="T75" fmla="*/ 474 h 837"/>
                <a:gd name="T76" fmla="*/ 932 w 932"/>
                <a:gd name="T77" fmla="*/ 348 h 837"/>
                <a:gd name="T78" fmla="*/ 515 w 932"/>
                <a:gd name="T79" fmla="*/ 13 h 837"/>
                <a:gd name="T80" fmla="*/ 187 w 932"/>
                <a:gd name="T81" fmla="*/ 678 h 837"/>
                <a:gd name="T82" fmla="*/ 187 w 932"/>
                <a:gd name="T83" fmla="*/ 412 h 837"/>
                <a:gd name="T84" fmla="*/ 124 w 932"/>
                <a:gd name="T85" fmla="*/ 348 h 837"/>
                <a:gd name="T86" fmla="*/ 466 w 932"/>
                <a:gd name="T87" fmla="*/ 128 h 837"/>
                <a:gd name="T88" fmla="*/ 808 w 932"/>
                <a:gd name="T89" fmla="*/ 348 h 837"/>
                <a:gd name="T90" fmla="*/ 745 w 932"/>
                <a:gd name="T91" fmla="*/ 412 h 837"/>
                <a:gd name="T92" fmla="*/ 745 w 932"/>
                <a:gd name="T93" fmla="*/ 678 h 837"/>
                <a:gd name="T94" fmla="*/ 714 w 932"/>
                <a:gd name="T95" fmla="*/ 713 h 837"/>
                <a:gd name="T96" fmla="*/ 226 w 932"/>
                <a:gd name="T97" fmla="*/ 713 h 837"/>
                <a:gd name="T98" fmla="*/ 215 w 932"/>
                <a:gd name="T99" fmla="*/ 712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2" h="837">
                  <a:moveTo>
                    <a:pt x="466" y="28"/>
                  </a:moveTo>
                  <a:cubicBezTo>
                    <a:pt x="478" y="28"/>
                    <a:pt x="490" y="31"/>
                    <a:pt x="501" y="37"/>
                  </a:cubicBezTo>
                  <a:cubicBezTo>
                    <a:pt x="838" y="234"/>
                    <a:pt x="838" y="234"/>
                    <a:pt x="838" y="234"/>
                  </a:cubicBezTo>
                  <a:cubicBezTo>
                    <a:pt x="879" y="258"/>
                    <a:pt x="904" y="301"/>
                    <a:pt x="904" y="348"/>
                  </a:cubicBezTo>
                  <a:cubicBezTo>
                    <a:pt x="904" y="382"/>
                    <a:pt x="890" y="415"/>
                    <a:pt x="866" y="440"/>
                  </a:cubicBezTo>
                  <a:cubicBezTo>
                    <a:pt x="858" y="448"/>
                    <a:pt x="850" y="454"/>
                    <a:pt x="841" y="460"/>
                  </a:cubicBezTo>
                  <a:cubicBezTo>
                    <a:pt x="841" y="678"/>
                    <a:pt x="841" y="678"/>
                    <a:pt x="841" y="678"/>
                  </a:cubicBezTo>
                  <a:cubicBezTo>
                    <a:pt x="841" y="679"/>
                    <a:pt x="841" y="680"/>
                    <a:pt x="841" y="680"/>
                  </a:cubicBezTo>
                  <a:cubicBezTo>
                    <a:pt x="839" y="741"/>
                    <a:pt x="796" y="793"/>
                    <a:pt x="737" y="806"/>
                  </a:cubicBezTo>
                  <a:cubicBezTo>
                    <a:pt x="736" y="806"/>
                    <a:pt x="735" y="806"/>
                    <a:pt x="734" y="806"/>
                  </a:cubicBezTo>
                  <a:cubicBezTo>
                    <a:pt x="729" y="807"/>
                    <a:pt x="729" y="807"/>
                    <a:pt x="729" y="807"/>
                  </a:cubicBezTo>
                  <a:cubicBezTo>
                    <a:pt x="726" y="808"/>
                    <a:pt x="722" y="808"/>
                    <a:pt x="719" y="808"/>
                  </a:cubicBezTo>
                  <a:cubicBezTo>
                    <a:pt x="714" y="809"/>
                    <a:pt x="710" y="809"/>
                    <a:pt x="706" y="809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2" y="809"/>
                    <a:pt x="218" y="809"/>
                    <a:pt x="213" y="808"/>
                  </a:cubicBezTo>
                  <a:cubicBezTo>
                    <a:pt x="209" y="808"/>
                    <a:pt x="206" y="808"/>
                    <a:pt x="203" y="807"/>
                  </a:cubicBezTo>
                  <a:cubicBezTo>
                    <a:pt x="197" y="806"/>
                    <a:pt x="197" y="806"/>
                    <a:pt x="197" y="806"/>
                  </a:cubicBezTo>
                  <a:cubicBezTo>
                    <a:pt x="197" y="806"/>
                    <a:pt x="196" y="806"/>
                    <a:pt x="195" y="806"/>
                  </a:cubicBezTo>
                  <a:cubicBezTo>
                    <a:pt x="135" y="793"/>
                    <a:pt x="93" y="741"/>
                    <a:pt x="91" y="681"/>
                  </a:cubicBezTo>
                  <a:cubicBezTo>
                    <a:pt x="91" y="680"/>
                    <a:pt x="91" y="679"/>
                    <a:pt x="91" y="678"/>
                  </a:cubicBezTo>
                  <a:cubicBezTo>
                    <a:pt x="91" y="460"/>
                    <a:pt x="91" y="460"/>
                    <a:pt x="91" y="460"/>
                  </a:cubicBezTo>
                  <a:cubicBezTo>
                    <a:pt x="82" y="454"/>
                    <a:pt x="74" y="448"/>
                    <a:pt x="66" y="440"/>
                  </a:cubicBezTo>
                  <a:cubicBezTo>
                    <a:pt x="42" y="415"/>
                    <a:pt x="28" y="382"/>
                    <a:pt x="28" y="348"/>
                  </a:cubicBezTo>
                  <a:cubicBezTo>
                    <a:pt x="28" y="301"/>
                    <a:pt x="53" y="258"/>
                    <a:pt x="93" y="234"/>
                  </a:cubicBezTo>
                  <a:cubicBezTo>
                    <a:pt x="431" y="37"/>
                    <a:pt x="431" y="37"/>
                    <a:pt x="431" y="37"/>
                  </a:cubicBezTo>
                  <a:cubicBezTo>
                    <a:pt x="442" y="31"/>
                    <a:pt x="454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moveTo>
                    <a:pt x="226" y="741"/>
                  </a:moveTo>
                  <a:cubicBezTo>
                    <a:pt x="706" y="741"/>
                    <a:pt x="706" y="741"/>
                    <a:pt x="706" y="741"/>
                  </a:cubicBezTo>
                  <a:cubicBezTo>
                    <a:pt x="709" y="741"/>
                    <a:pt x="713" y="741"/>
                    <a:pt x="717" y="741"/>
                  </a:cubicBezTo>
                  <a:cubicBezTo>
                    <a:pt x="722" y="740"/>
                    <a:pt x="722" y="740"/>
                    <a:pt x="722" y="740"/>
                  </a:cubicBezTo>
                  <a:cubicBezTo>
                    <a:pt x="746" y="734"/>
                    <a:pt x="772" y="714"/>
                    <a:pt x="773" y="678"/>
                  </a:cubicBezTo>
                  <a:cubicBezTo>
                    <a:pt x="773" y="421"/>
                    <a:pt x="773" y="421"/>
                    <a:pt x="773" y="421"/>
                  </a:cubicBezTo>
                  <a:cubicBezTo>
                    <a:pt x="773" y="412"/>
                    <a:pt x="773" y="412"/>
                    <a:pt x="773" y="412"/>
                  </a:cubicBezTo>
                  <a:cubicBezTo>
                    <a:pt x="808" y="411"/>
                    <a:pt x="836" y="382"/>
                    <a:pt x="836" y="348"/>
                  </a:cubicBezTo>
                  <a:cubicBezTo>
                    <a:pt x="836" y="324"/>
                    <a:pt x="823" y="304"/>
                    <a:pt x="804" y="293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09" y="304"/>
                    <a:pt x="96" y="324"/>
                    <a:pt x="96" y="348"/>
                  </a:cubicBezTo>
                  <a:cubicBezTo>
                    <a:pt x="96" y="382"/>
                    <a:pt x="124" y="411"/>
                    <a:pt x="159" y="412"/>
                  </a:cubicBezTo>
                  <a:cubicBezTo>
                    <a:pt x="159" y="421"/>
                    <a:pt x="159" y="421"/>
                    <a:pt x="159" y="421"/>
                  </a:cubicBezTo>
                  <a:cubicBezTo>
                    <a:pt x="159" y="678"/>
                    <a:pt x="159" y="678"/>
                    <a:pt x="159" y="678"/>
                  </a:cubicBezTo>
                  <a:cubicBezTo>
                    <a:pt x="160" y="714"/>
                    <a:pt x="186" y="734"/>
                    <a:pt x="209" y="740"/>
                  </a:cubicBezTo>
                  <a:cubicBezTo>
                    <a:pt x="215" y="741"/>
                    <a:pt x="215" y="741"/>
                    <a:pt x="215" y="741"/>
                  </a:cubicBezTo>
                  <a:cubicBezTo>
                    <a:pt x="219" y="741"/>
                    <a:pt x="222" y="741"/>
                    <a:pt x="226" y="741"/>
                  </a:cubicBezTo>
                  <a:moveTo>
                    <a:pt x="466" y="0"/>
                  </a:moveTo>
                  <a:cubicBezTo>
                    <a:pt x="466" y="0"/>
                    <a:pt x="466" y="0"/>
                    <a:pt x="466" y="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449" y="0"/>
                    <a:pt x="432" y="5"/>
                    <a:pt x="417" y="13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31" y="238"/>
                    <a:pt x="0" y="291"/>
                    <a:pt x="0" y="348"/>
                  </a:cubicBezTo>
                  <a:cubicBezTo>
                    <a:pt x="0" y="390"/>
                    <a:pt x="17" y="429"/>
                    <a:pt x="46" y="460"/>
                  </a:cubicBezTo>
                  <a:cubicBezTo>
                    <a:pt x="51" y="465"/>
                    <a:pt x="57" y="470"/>
                    <a:pt x="63" y="474"/>
                  </a:cubicBezTo>
                  <a:cubicBezTo>
                    <a:pt x="63" y="678"/>
                    <a:pt x="63" y="678"/>
                    <a:pt x="63" y="678"/>
                  </a:cubicBezTo>
                  <a:cubicBezTo>
                    <a:pt x="63" y="679"/>
                    <a:pt x="63" y="680"/>
                    <a:pt x="63" y="681"/>
                  </a:cubicBezTo>
                  <a:cubicBezTo>
                    <a:pt x="65" y="755"/>
                    <a:pt x="117" y="817"/>
                    <a:pt x="189" y="833"/>
                  </a:cubicBezTo>
                  <a:cubicBezTo>
                    <a:pt x="190" y="834"/>
                    <a:pt x="191" y="834"/>
                    <a:pt x="193" y="834"/>
                  </a:cubicBezTo>
                  <a:cubicBezTo>
                    <a:pt x="198" y="835"/>
                    <a:pt x="198" y="835"/>
                    <a:pt x="198" y="835"/>
                  </a:cubicBezTo>
                  <a:cubicBezTo>
                    <a:pt x="203" y="836"/>
                    <a:pt x="207" y="836"/>
                    <a:pt x="211" y="836"/>
                  </a:cubicBezTo>
                  <a:cubicBezTo>
                    <a:pt x="217" y="837"/>
                    <a:pt x="222" y="837"/>
                    <a:pt x="226" y="837"/>
                  </a:cubicBezTo>
                  <a:cubicBezTo>
                    <a:pt x="706" y="837"/>
                    <a:pt x="706" y="837"/>
                    <a:pt x="706" y="837"/>
                  </a:cubicBezTo>
                  <a:cubicBezTo>
                    <a:pt x="710" y="837"/>
                    <a:pt x="715" y="837"/>
                    <a:pt x="720" y="836"/>
                  </a:cubicBezTo>
                  <a:cubicBezTo>
                    <a:pt x="725" y="836"/>
                    <a:pt x="729" y="836"/>
                    <a:pt x="734" y="835"/>
                  </a:cubicBezTo>
                  <a:cubicBezTo>
                    <a:pt x="739" y="834"/>
                    <a:pt x="739" y="834"/>
                    <a:pt x="739" y="834"/>
                  </a:cubicBezTo>
                  <a:cubicBezTo>
                    <a:pt x="741" y="834"/>
                    <a:pt x="742" y="834"/>
                    <a:pt x="743" y="833"/>
                  </a:cubicBezTo>
                  <a:cubicBezTo>
                    <a:pt x="815" y="817"/>
                    <a:pt x="867" y="755"/>
                    <a:pt x="869" y="681"/>
                  </a:cubicBezTo>
                  <a:cubicBezTo>
                    <a:pt x="869" y="680"/>
                    <a:pt x="869" y="679"/>
                    <a:pt x="869" y="678"/>
                  </a:cubicBezTo>
                  <a:cubicBezTo>
                    <a:pt x="869" y="474"/>
                    <a:pt x="869" y="474"/>
                    <a:pt x="869" y="474"/>
                  </a:cubicBezTo>
                  <a:cubicBezTo>
                    <a:pt x="875" y="470"/>
                    <a:pt x="881" y="465"/>
                    <a:pt x="886" y="460"/>
                  </a:cubicBezTo>
                  <a:cubicBezTo>
                    <a:pt x="915" y="429"/>
                    <a:pt x="932" y="390"/>
                    <a:pt x="932" y="348"/>
                  </a:cubicBezTo>
                  <a:cubicBezTo>
                    <a:pt x="932" y="291"/>
                    <a:pt x="901" y="238"/>
                    <a:pt x="853" y="210"/>
                  </a:cubicBezTo>
                  <a:cubicBezTo>
                    <a:pt x="515" y="13"/>
                    <a:pt x="515" y="13"/>
                    <a:pt x="515" y="13"/>
                  </a:cubicBezTo>
                  <a:cubicBezTo>
                    <a:pt x="500" y="5"/>
                    <a:pt x="483" y="0"/>
                    <a:pt x="466" y="0"/>
                  </a:cubicBezTo>
                  <a:close/>
                  <a:moveTo>
                    <a:pt x="187" y="678"/>
                  </a:moveTo>
                  <a:cubicBezTo>
                    <a:pt x="187" y="421"/>
                    <a:pt x="187" y="421"/>
                    <a:pt x="187" y="421"/>
                  </a:cubicBezTo>
                  <a:cubicBezTo>
                    <a:pt x="187" y="412"/>
                    <a:pt x="187" y="412"/>
                    <a:pt x="187" y="412"/>
                  </a:cubicBezTo>
                  <a:cubicBezTo>
                    <a:pt x="187" y="396"/>
                    <a:pt x="175" y="384"/>
                    <a:pt x="159" y="384"/>
                  </a:cubicBezTo>
                  <a:cubicBezTo>
                    <a:pt x="140" y="383"/>
                    <a:pt x="124" y="367"/>
                    <a:pt x="124" y="348"/>
                  </a:cubicBezTo>
                  <a:cubicBezTo>
                    <a:pt x="124" y="335"/>
                    <a:pt x="131" y="323"/>
                    <a:pt x="142" y="317"/>
                  </a:cubicBezTo>
                  <a:cubicBezTo>
                    <a:pt x="466" y="128"/>
                    <a:pt x="466" y="128"/>
                    <a:pt x="466" y="128"/>
                  </a:cubicBezTo>
                  <a:cubicBezTo>
                    <a:pt x="790" y="317"/>
                    <a:pt x="790" y="317"/>
                    <a:pt x="790" y="317"/>
                  </a:cubicBezTo>
                  <a:cubicBezTo>
                    <a:pt x="801" y="323"/>
                    <a:pt x="808" y="335"/>
                    <a:pt x="808" y="348"/>
                  </a:cubicBezTo>
                  <a:cubicBezTo>
                    <a:pt x="808" y="367"/>
                    <a:pt x="792" y="383"/>
                    <a:pt x="772" y="384"/>
                  </a:cubicBezTo>
                  <a:cubicBezTo>
                    <a:pt x="757" y="384"/>
                    <a:pt x="745" y="396"/>
                    <a:pt x="745" y="412"/>
                  </a:cubicBezTo>
                  <a:cubicBezTo>
                    <a:pt x="745" y="421"/>
                    <a:pt x="745" y="421"/>
                    <a:pt x="745" y="421"/>
                  </a:cubicBezTo>
                  <a:cubicBezTo>
                    <a:pt x="745" y="678"/>
                    <a:pt x="745" y="678"/>
                    <a:pt x="745" y="678"/>
                  </a:cubicBezTo>
                  <a:cubicBezTo>
                    <a:pt x="744" y="700"/>
                    <a:pt x="727" y="710"/>
                    <a:pt x="717" y="712"/>
                  </a:cubicBezTo>
                  <a:cubicBezTo>
                    <a:pt x="714" y="713"/>
                    <a:pt x="714" y="713"/>
                    <a:pt x="714" y="713"/>
                  </a:cubicBezTo>
                  <a:cubicBezTo>
                    <a:pt x="711" y="713"/>
                    <a:pt x="709" y="713"/>
                    <a:pt x="706" y="713"/>
                  </a:cubicBezTo>
                  <a:cubicBezTo>
                    <a:pt x="226" y="713"/>
                    <a:pt x="226" y="713"/>
                    <a:pt x="226" y="713"/>
                  </a:cubicBezTo>
                  <a:cubicBezTo>
                    <a:pt x="223" y="713"/>
                    <a:pt x="221" y="713"/>
                    <a:pt x="218" y="713"/>
                  </a:cubicBezTo>
                  <a:cubicBezTo>
                    <a:pt x="215" y="712"/>
                    <a:pt x="215" y="712"/>
                    <a:pt x="215" y="712"/>
                  </a:cubicBezTo>
                  <a:cubicBezTo>
                    <a:pt x="205" y="710"/>
                    <a:pt x="188" y="700"/>
                    <a:pt x="187" y="6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47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00" y="137243"/>
            <a:ext cx="1799489" cy="36000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08058529"/>
              </p:ext>
            </p:extLst>
          </p:nvPr>
        </p:nvGraphicFramePr>
        <p:xfrm>
          <a:off x="338504" y="644768"/>
          <a:ext cx="8195895" cy="418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53407" y="-8661"/>
            <a:ext cx="3903785" cy="805830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Retos y desafíos</a:t>
            </a:r>
            <a:endParaRPr lang="es-MX" sz="3600" b="1" dirty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492370"/>
            <a:ext cx="4962671" cy="4419008"/>
          </a:xfrm>
        </p:spPr>
      </p:pic>
      <p:sp>
        <p:nvSpPr>
          <p:cNvPr id="5" name="CuadroTexto 4"/>
          <p:cNvSpPr txBox="1"/>
          <p:nvPr/>
        </p:nvSpPr>
        <p:spPr>
          <a:xfrm>
            <a:off x="70338" y="1905632"/>
            <a:ext cx="1887824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</a:rPr>
              <a:t>Coordinación Estatal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7907" y="87869"/>
            <a:ext cx="3191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Fira Sans" panose="020B0503050000020004"/>
              </a:rPr>
              <a:t>Espacio de INEGI en el CDI</a:t>
            </a:r>
            <a:endParaRPr lang="es-MX" sz="2000" b="1" dirty="0">
              <a:latin typeface="Fira Sans" panose="020B0503050000020004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35209" y="142597"/>
            <a:ext cx="294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Fira Sans" panose="020B0503050000020004"/>
              </a:rPr>
              <a:t>Colaboración de INEGI</a:t>
            </a:r>
            <a:endParaRPr lang="es-MX" sz="3600" b="1" dirty="0">
              <a:latin typeface="Fira Sans" panose="020B0503050000020004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41183" y="1875618"/>
            <a:ext cx="35532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>
                <a:latin typeface="Fira Sans" panose="020B0503050000020004"/>
              </a:rPr>
              <a:t>Capacitación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>
                <a:latin typeface="Fira Sans" panose="020B0503050000020004"/>
              </a:rPr>
              <a:t>Normatividad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>
                <a:latin typeface="Fira Sans" panose="020B0503050000020004"/>
              </a:rPr>
              <a:t>Validación</a:t>
            </a:r>
            <a:endParaRPr lang="es-MX" sz="3600" dirty="0">
              <a:latin typeface="Fira Sans" panose="020B0503050000020004"/>
            </a:endParaRPr>
          </a:p>
        </p:txBody>
      </p:sp>
      <p:pic>
        <p:nvPicPr>
          <p:cNvPr id="9" name="Marcador de conteni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5" r="26029"/>
          <a:stretch/>
        </p:blipFill>
        <p:spPr>
          <a:xfrm>
            <a:off x="1958162" y="1905632"/>
            <a:ext cx="3243509" cy="252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1935472"/>
            <a:ext cx="4705349" cy="94133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50577" y="3009900"/>
            <a:ext cx="516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j-ea"/>
                <a:cs typeface="+mj-cs"/>
              </a:rPr>
              <a:t>Coordinación Estatal </a:t>
            </a:r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j-ea"/>
                <a:cs typeface="+mj-cs"/>
              </a:rPr>
              <a:t>San 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j-ea"/>
                <a:cs typeface="+mj-cs"/>
              </a:rPr>
              <a:t>Luis Potosí</a:t>
            </a:r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25" y="3604656"/>
            <a:ext cx="3312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2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623</Words>
  <Application>Microsoft Office PowerPoint</Application>
  <PresentationFormat>Presentación en pantalla (16:9)</PresentationFormat>
  <Paragraphs>54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Fira Sans</vt:lpstr>
      <vt:lpstr>Wingdings</vt:lpstr>
      <vt:lpstr>Tema de Office</vt:lpstr>
      <vt:lpstr>Presentación de PowerPoint</vt:lpstr>
      <vt:lpstr>El INEGI en el Comité</vt:lpstr>
      <vt:lpstr>El INEGI como productor de información (Publicación de estadística básica segundo semestre 2019)</vt:lpstr>
      <vt:lpstr>Retos y desafíos</vt:lpstr>
      <vt:lpstr>Retos y desafíos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Pedroza</dc:creator>
  <cp:lastModifiedBy>RUIZ CARRILLO MARCELINO</cp:lastModifiedBy>
  <cp:revision>77</cp:revision>
  <dcterms:created xsi:type="dcterms:W3CDTF">2019-04-04T20:19:55Z</dcterms:created>
  <dcterms:modified xsi:type="dcterms:W3CDTF">2019-06-06T21:05:48Z</dcterms:modified>
</cp:coreProperties>
</file>