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69" r:id="rId2"/>
    <p:sldId id="258" r:id="rId3"/>
    <p:sldId id="262" r:id="rId4"/>
    <p:sldId id="263" r:id="rId5"/>
    <p:sldId id="264" r:id="rId6"/>
    <p:sldId id="267" r:id="rId7"/>
  </p:sldIdLst>
  <p:sldSz cx="9144000" cy="5143500" type="screen16x9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005822"/>
    <a:srgbClr val="ECBEE0"/>
    <a:srgbClr val="FAB0B0"/>
    <a:srgbClr val="E27ED6"/>
    <a:srgbClr val="FFCDBD"/>
    <a:srgbClr val="B3EBC2"/>
    <a:srgbClr val="A4E6B4"/>
    <a:srgbClr val="FFCDE6"/>
    <a:srgbClr val="5D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6ED00-A631-4CC5-BBC8-15B216E0FA41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D3A74-2325-40C7-9F43-FB50E63186B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128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452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82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291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76337-D67C-4442-A579-0AC424C9169B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82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212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72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527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EADD-2A6F-4225-AF2C-A6F522C10801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4A0FE-513F-48D1-BE85-06AE620C3ADC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773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9582"/>
          </a:xfrm>
          <a:prstGeom prst="rect">
            <a:avLst/>
          </a:prstGeom>
          <a:gradFill flip="none" rotWithShape="1">
            <a:gsLst>
              <a:gs pos="26250">
                <a:schemeClr val="accent4">
                  <a:lumMod val="40000"/>
                  <a:lumOff val="60000"/>
                </a:schemeClr>
              </a:gs>
              <a:gs pos="17500">
                <a:srgbClr val="FFFFFF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53948"/>
            <a:ext cx="9144000" cy="789552"/>
          </a:xfrm>
          <a:prstGeom prst="rect">
            <a:avLst/>
          </a:prstGeom>
          <a:gradFill flip="none" rotWithShape="1">
            <a:gsLst>
              <a:gs pos="26250">
                <a:schemeClr val="accent4">
                  <a:lumMod val="40000"/>
                  <a:lumOff val="60000"/>
                </a:schemeClr>
              </a:gs>
              <a:gs pos="17500">
                <a:srgbClr val="FFFFFF"/>
              </a:gs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149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57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158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8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21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6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90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18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218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2976-A47E-429E-B517-E82418647029}" type="datetimeFigureOut">
              <a:rPr lang="es-MX" smtClean="0"/>
              <a:t>07/06/2019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0CC76-AD23-4B49-BA3D-DDD6E9F5B9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49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"/>
          <p:cNvSpPr txBox="1"/>
          <p:nvPr/>
        </p:nvSpPr>
        <p:spPr>
          <a:xfrm>
            <a:off x="468266" y="846005"/>
            <a:ext cx="8465479" cy="2991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Sistema de Gestión de la Red de Carreteras y Caminos de San Luis Potosí</a:t>
            </a:r>
          </a:p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endParaRPr lang="es-MX" sz="3600" b="1" dirty="0">
              <a:solidFill>
                <a:srgbClr val="005822"/>
              </a:solidFill>
              <a:latin typeface="Fira Sans" panose="020B0503050000020004" pitchFamily="34" charset="0"/>
              <a:ea typeface="+mj-ea"/>
              <a:cs typeface="+mj-cs"/>
            </a:endParaRPr>
          </a:p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SIGCC-SLP</a:t>
            </a:r>
          </a:p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endParaRPr lang="es-MX" sz="3600" b="1" dirty="0">
              <a:solidFill>
                <a:srgbClr val="005822"/>
              </a:solidFill>
              <a:latin typeface="Fira Sans" panose="020B0503050000020004" pitchFamily="34" charset="0"/>
              <a:ea typeface="+mj-ea"/>
              <a:cs typeface="+mj-cs"/>
            </a:endParaRPr>
          </a:p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Grupo 8"/>
          <p:cNvGrpSpPr>
            <a:grpSpLocks noChangeAspect="1"/>
          </p:cNvGrpSpPr>
          <p:nvPr/>
        </p:nvGrpSpPr>
        <p:grpSpPr>
          <a:xfrm>
            <a:off x="2117953" y="4185402"/>
            <a:ext cx="4908094" cy="468581"/>
            <a:chOff x="5621132" y="4847057"/>
            <a:chExt cx="3476454" cy="331901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2">
              <a:lum bright="-24000"/>
            </a:blip>
            <a:stretch>
              <a:fillRect/>
            </a:stretch>
          </p:blipFill>
          <p:spPr>
            <a:xfrm>
              <a:off x="7450735" y="4847057"/>
              <a:ext cx="813317" cy="264116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1132" y="4916325"/>
              <a:ext cx="627865" cy="244979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4">
              <a:lum bright="-21000" contrast="-18000"/>
            </a:blip>
            <a:stretch>
              <a:fillRect/>
            </a:stretch>
          </p:blipFill>
          <p:spPr>
            <a:xfrm>
              <a:off x="6262471" y="4888653"/>
              <a:ext cx="769881" cy="264652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66" y="4894577"/>
              <a:ext cx="742920" cy="245752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25019" y="4855948"/>
              <a:ext cx="379234" cy="323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007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uadroTexto 33"/>
          <p:cNvSpPr txBox="1"/>
          <p:nvPr/>
        </p:nvSpPr>
        <p:spPr>
          <a:xfrm>
            <a:off x="4921305" y="792598"/>
            <a:ext cx="4111661" cy="41857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En 2009 se realizó el</a:t>
            </a:r>
          </a:p>
          <a:p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“Atlas de Carreteras y Caminos de SLP.”</a:t>
            </a:r>
          </a:p>
          <a:p>
            <a:endParaRPr lang="es-MX" sz="1400" b="1" dirty="0">
              <a:latin typeface="Fira Sans" panose="020B0503050000020004" pitchFamily="34" charset="0"/>
              <a:ea typeface="+mj-ea"/>
              <a:cs typeface="+mj-cs"/>
            </a:endParaRPr>
          </a:p>
          <a:p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Fue un esfuerzo colaborativo 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JEC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Centro SCT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IMT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INEGI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58 municipios de SLP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CEFIM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Coordinados por el CEIEG-SLP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b="1" dirty="0">
              <a:solidFill>
                <a:srgbClr val="005822"/>
              </a:solidFill>
              <a:latin typeface="Fira Sans" panose="020B0503050000020004" pitchFamily="34" charset="0"/>
              <a:ea typeface="+mj-ea"/>
              <a:cs typeface="+mj-cs"/>
            </a:endParaRPr>
          </a:p>
          <a:p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Se realizaron trabajos de campo y gabinete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b="1" dirty="0">
              <a:solidFill>
                <a:srgbClr val="005822"/>
              </a:solidFill>
              <a:latin typeface="Fira Sans" panose="020B0503050000020004" pitchFamily="34" charset="0"/>
              <a:ea typeface="+mj-ea"/>
              <a:cs typeface="+mj-cs"/>
            </a:endParaRPr>
          </a:p>
          <a:p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El producto final fue un mapa de las vías de comunicación con información turística.</a:t>
            </a:r>
          </a:p>
          <a:p>
            <a:endParaRPr lang="es-MX" sz="1400" b="1" dirty="0">
              <a:solidFill>
                <a:srgbClr val="005822"/>
              </a:solidFill>
              <a:latin typeface="Fira Sans" panose="020B0503050000020004" pitchFamily="34" charset="0"/>
              <a:ea typeface="+mj-ea"/>
              <a:cs typeface="+mj-cs"/>
            </a:endParaRPr>
          </a:p>
          <a:p>
            <a:r>
              <a:rPr lang="es-MX" sz="14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En 2010 se imprimieron mas de 800 ejemplares en dos formatos.</a:t>
            </a:r>
          </a:p>
        </p:txBody>
      </p:sp>
      <p:sp>
        <p:nvSpPr>
          <p:cNvPr id="52" name="object 5"/>
          <p:cNvSpPr txBox="1"/>
          <p:nvPr/>
        </p:nvSpPr>
        <p:spPr>
          <a:xfrm>
            <a:off x="391138" y="41260"/>
            <a:ext cx="846547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Antecedentes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DF4F41-7118-4647-8CCB-BE242002F4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2" t="1936" r="6013" b="1432"/>
          <a:stretch/>
        </p:blipFill>
        <p:spPr>
          <a:xfrm>
            <a:off x="509451" y="966652"/>
            <a:ext cx="4340007" cy="341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5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27"/>
          <p:cNvSpPr/>
          <p:nvPr/>
        </p:nvSpPr>
        <p:spPr>
          <a:xfrm>
            <a:off x="351944" y="809891"/>
            <a:ext cx="8367508" cy="3768634"/>
          </a:xfrm>
          <a:prstGeom prst="roundRect">
            <a:avLst/>
          </a:prstGeom>
          <a:solidFill>
            <a:srgbClr val="E4F0DC"/>
          </a:solidFill>
          <a:ln w="25400">
            <a:noFill/>
          </a:ln>
          <a:scene3d>
            <a:camera prst="orthographicFront">
              <a:rot lat="20699999" lon="0" rev="0"/>
            </a:camera>
            <a:lightRig rig="threePt" dir="t">
              <a:rot lat="0" lon="0" rev="2400000"/>
            </a:lightRig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En 2017 se plantea bajo el esquema del CEIEG el proyecto:</a:t>
            </a:r>
          </a:p>
          <a:p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“Sistema de Gestión de la Red de Carreteras y Caminos de San Luis Potosí (SIGCC)”</a:t>
            </a:r>
          </a:p>
          <a:p>
            <a:endParaRPr lang="es-MX" sz="1400" b="1" dirty="0">
              <a:solidFill>
                <a:schemeClr val="tx1"/>
              </a:solidFill>
              <a:latin typeface="Fira Sans" panose="020B0503050000020004"/>
            </a:endParaRPr>
          </a:p>
          <a:p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Es una sistema de información geográfica (SIG) basada en la plataforma MXSIG para dar a conocer y compartir el mapa de vías de comunicación en el estado, actualizado y estructurado conforme a la normatividad que exige el SNIEG para el proyecto Red Nacional de Caminos (RNC) que coordina INEGI.</a:t>
            </a:r>
          </a:p>
          <a:p>
            <a:endParaRPr lang="es-MX" sz="1400" b="1" dirty="0">
              <a:solidFill>
                <a:schemeClr val="tx1"/>
              </a:solidFill>
              <a:latin typeface="Fira Sans" panose="020B0503050000020004"/>
            </a:endParaRPr>
          </a:p>
          <a:p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Las carreteras federales y estatales son validadas por el Centro SCT y la JEC e integradas por INEGI a la RNC.</a:t>
            </a:r>
          </a:p>
          <a:p>
            <a:endParaRPr lang="es-MX" sz="1400" b="1" dirty="0">
              <a:solidFill>
                <a:schemeClr val="tx1"/>
              </a:solidFill>
              <a:latin typeface="Fira Sans" panose="020B0503050000020004"/>
            </a:endParaRPr>
          </a:p>
          <a:p>
            <a:r>
              <a:rPr lang="es-MX" sz="1400" b="1" dirty="0">
                <a:solidFill>
                  <a:schemeClr val="tx1"/>
                </a:solidFill>
                <a:latin typeface="Fira Sans" panose="020B0503050000020004"/>
              </a:rPr>
              <a:t>El SIGCC es administrado por la JEC manteniendo actualizada la capa geográfica, la cual está vinculada dinámicamente con los registros del Sistema de Información de la Inversión Pública (SIIP) de  Finanzas.</a:t>
            </a:r>
          </a:p>
          <a:p>
            <a:endParaRPr lang="es-MX" sz="1400" b="1" dirty="0">
              <a:solidFill>
                <a:schemeClr val="tx1"/>
              </a:solidFill>
              <a:latin typeface="Fira Sans" panose="020B0503050000020004"/>
            </a:endParaRPr>
          </a:p>
        </p:txBody>
      </p:sp>
      <p:sp>
        <p:nvSpPr>
          <p:cNvPr id="45" name="object 5"/>
          <p:cNvSpPr txBox="1"/>
          <p:nvPr/>
        </p:nvSpPr>
        <p:spPr>
          <a:xfrm>
            <a:off x="339260" y="169747"/>
            <a:ext cx="846547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</a:rPr>
              <a:t>Herramienta GIS</a:t>
            </a:r>
          </a:p>
        </p:txBody>
      </p:sp>
    </p:spTree>
    <p:extLst>
      <p:ext uri="{BB962C8B-B14F-4D97-AF65-F5344CB8AC3E}">
        <p14:creationId xmlns:p14="http://schemas.microsoft.com/office/powerpoint/2010/main" val="3397307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/>
          <p:cNvSpPr txBox="1"/>
          <p:nvPr/>
        </p:nvSpPr>
        <p:spPr>
          <a:xfrm>
            <a:off x="339260" y="129391"/>
            <a:ext cx="8465479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</a:rPr>
              <a:t>Acceso al SIGCC</a:t>
            </a: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2A7192A8-000E-4332-960E-4959D501678C}"/>
              </a:ext>
            </a:extLst>
          </p:cNvPr>
          <p:cNvSpPr txBox="1"/>
          <p:nvPr/>
        </p:nvSpPr>
        <p:spPr>
          <a:xfrm>
            <a:off x="339260" y="998556"/>
            <a:ext cx="8465479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2400" b="1" dirty="0">
                <a:solidFill>
                  <a:srgbClr val="005822"/>
                </a:solidFill>
                <a:latin typeface="Fira Sans" panose="020B0503050000020004" pitchFamily="34" charset="0"/>
              </a:rPr>
              <a:t>Por medio de la página del CEIEG</a:t>
            </a:r>
          </a:p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2400" b="1" dirty="0">
                <a:solidFill>
                  <a:srgbClr val="005822"/>
                </a:solidFill>
                <a:latin typeface="Fira Sans" panose="020B0503050000020004" pitchFamily="34" charset="0"/>
              </a:rPr>
              <a:t>http://slpfinanzas.gob.mx/ceieg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F963C71-6D6C-4914-925B-320AC0ED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17" y="2033920"/>
            <a:ext cx="3505675" cy="30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57379" y="92716"/>
            <a:ext cx="9188591" cy="3877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Funcionalidades del SIGCC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99232" y="901819"/>
            <a:ext cx="8816973" cy="707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100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276435" y="791369"/>
            <a:ext cx="2894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Panel de control de capas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27F5E4-F916-4F1E-88BB-C13582FC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95" y="931389"/>
            <a:ext cx="3294674" cy="17831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3D0F83-0C90-4ED1-8AD4-23792DD73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31" y="1215050"/>
            <a:ext cx="2630144" cy="8862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98E01A-CA90-4A1A-801A-64E76B116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989" y="1810011"/>
            <a:ext cx="1848417" cy="87168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8EA8035-F50D-4B2A-B80A-D2D5B7B68202}"/>
              </a:ext>
            </a:extLst>
          </p:cNvPr>
          <p:cNvSpPr txBox="1"/>
          <p:nvPr/>
        </p:nvSpPr>
        <p:spPr>
          <a:xfrm>
            <a:off x="75544" y="2788447"/>
            <a:ext cx="3745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Carrusel de acceso rápido a capas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C6D232D-8DD0-4E93-90DA-1E70FA2939B1}"/>
              </a:ext>
            </a:extLst>
          </p:cNvPr>
          <p:cNvSpPr txBox="1"/>
          <p:nvPr/>
        </p:nvSpPr>
        <p:spPr>
          <a:xfrm>
            <a:off x="199232" y="489914"/>
            <a:ext cx="2935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Aspecto general del mapa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E3C29A3-FA2E-4B08-A306-12D6C5021C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09" y="3158801"/>
            <a:ext cx="2828259" cy="1948356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A38A0A7E-49C4-4CC5-B5D0-822E03ACD8B4}"/>
              </a:ext>
            </a:extLst>
          </p:cNvPr>
          <p:cNvSpPr txBox="1"/>
          <p:nvPr/>
        </p:nvSpPr>
        <p:spPr>
          <a:xfrm>
            <a:off x="5523334" y="2876687"/>
            <a:ext cx="263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Fira Sans" panose="020B0503050000020004" pitchFamily="34" charset="0"/>
              </a:rPr>
              <a:t>Mapas base (de fondo)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38B286-347D-49B5-811A-3B3B048F4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405" y="3246341"/>
            <a:ext cx="3695386" cy="180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0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702595" y="120254"/>
            <a:ext cx="8193298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800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5822"/>
                </a:solidFill>
                <a:latin typeface="Fira Sans" panose="020B0503050000020004" pitchFamily="34" charset="0"/>
                <a:ea typeface="+mj-ea"/>
                <a:cs typeface="+mj-cs"/>
              </a:rPr>
              <a:t>Conexión con otros SIG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75388" y="572162"/>
            <a:ext cx="8816973" cy="7077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2865" tIns="62865" rIns="62865" bIns="62865" numCol="1" spcCol="1270" anchor="ctr" anchorCtr="0">
            <a:no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100" dirty="0">
              <a:solidFill>
                <a:srgbClr val="FF0000"/>
              </a:solidFill>
            </a:endParaRPr>
          </a:p>
        </p:txBody>
      </p:sp>
      <p:sp>
        <p:nvSpPr>
          <p:cNvPr id="5" name="AutoShape 4" descr="https://http2.mlstatic.com/hdm-4-D_NQ_NP_828725-MPE25490021327_042017-F.webp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MX" sz="1350"/>
          </a:p>
        </p:txBody>
      </p:sp>
      <p:sp>
        <p:nvSpPr>
          <p:cNvPr id="34" name="CuadroTexto 33"/>
          <p:cNvSpPr txBox="1"/>
          <p:nvPr/>
        </p:nvSpPr>
        <p:spPr>
          <a:xfrm>
            <a:off x="55517" y="789909"/>
            <a:ext cx="9032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Fira Sans" panose="020B0503050000020004"/>
              </a:rPr>
              <a:t>Por tratarse de un servicio web de mapas (WMS) se cuenta con la posibilidad de poder acceder a las capas geográficas desde otros SIG por ejemplo CDI y MXSIG, de ahí la importancia de tratarse de un Sistema de Gestión.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EC0BF9-F9DC-4664-9D39-4FE41863B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33" y="1979098"/>
            <a:ext cx="3433983" cy="30441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2A25CBB-4EB6-4A15-936C-69F2854F1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95" y="2509532"/>
            <a:ext cx="3161241" cy="25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8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324</Words>
  <Application>Microsoft Office PowerPoint</Application>
  <PresentationFormat>Presentación en pantalla (16:9)</PresentationFormat>
  <Paragraphs>46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Fira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Pedroza</dc:creator>
  <cp:lastModifiedBy>Ernesto Cadena Ovalle</cp:lastModifiedBy>
  <cp:revision>137</cp:revision>
  <dcterms:created xsi:type="dcterms:W3CDTF">2019-04-04T20:19:55Z</dcterms:created>
  <dcterms:modified xsi:type="dcterms:W3CDTF">2019-06-07T13:38:39Z</dcterms:modified>
</cp:coreProperties>
</file>